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12192000" cy="6858000"/>
  <p:notesSz cx="6858000" cy="12192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60" d="100"/>
          <a:sy n="60" d="100"/>
        </p:scale>
        <p:origin x="103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765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66979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44037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2301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28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6258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155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07666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55589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16426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3992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67651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375625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5/31/2026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01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8.png"/><Relationship Id="rId5" Type="http://schemas.openxmlformats.org/officeDocument/2006/relationships/image" Target="../media/image12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6.png"/><Relationship Id="rId5" Type="http://schemas.openxmlformats.org/officeDocument/2006/relationships/image" Target="../media/image20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png"/><Relationship Id="rId4" Type="http://schemas.openxmlformats.org/officeDocument/2006/relationships/image" Target="../media/image29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.png"/><Relationship Id="rId5" Type="http://schemas.openxmlformats.org/officeDocument/2006/relationships/image" Target="../media/image31.png"/><Relationship Id="rId4" Type="http://schemas.openxmlformats.org/officeDocument/2006/relationships/image" Target="../media/image3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4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lavq.net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6.png"/><Relationship Id="rId5" Type="http://schemas.openxmlformats.org/officeDocument/2006/relationships/image" Target="../media/image17.png"/><Relationship Id="rId4" Type="http://schemas.openxmlformats.org/officeDocument/2006/relationships/image" Target="../media/image1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082735" y="0"/>
            <a:ext cx="3108960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Shape 1"/>
          <p:cNvSpPr/>
          <p:nvPr/>
        </p:nvSpPr>
        <p:spPr>
          <a:xfrm>
            <a:off x="11688775" y="0"/>
            <a:ext cx="502920" cy="6858000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4" name="Shape 2"/>
          <p:cNvSpPr/>
          <p:nvPr/>
        </p:nvSpPr>
        <p:spPr>
          <a:xfrm>
            <a:off x="10042855" y="2468880"/>
            <a:ext cx="1188720" cy="118872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5" name="Image 0" descr="ic_cap_nav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6903" y="2852928"/>
            <a:ext cx="420624" cy="42062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37160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PROVAS FINAIS 2026</a:t>
            </a: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7" name="Text 4"/>
          <p:cNvSpPr/>
          <p:nvPr/>
        </p:nvSpPr>
        <p:spPr>
          <a:xfrm>
            <a:off x="713232" y="1828800"/>
            <a:ext cx="786384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Provas Finais e Provas de</a:t>
            </a:r>
            <a:endParaRPr lang="en-US" sz="4800" b="1" dirty="0"/>
          </a:p>
          <a:p>
            <a:pPr marL="0" indent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Equivalência à Frequência</a:t>
            </a:r>
            <a:endParaRPr lang="en-US" sz="4800" b="1" dirty="0"/>
          </a:p>
        </p:txBody>
      </p:sp>
      <p:sp>
        <p:nvSpPr>
          <p:cNvPr id="8" name="Text 5"/>
          <p:cNvSpPr/>
          <p:nvPr/>
        </p:nvSpPr>
        <p:spPr>
          <a:xfrm>
            <a:off x="731520" y="3611880"/>
            <a:ext cx="7680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3.º Ciclo do Ensino Básico  •  9.º Ano</a:t>
            </a:r>
            <a:endParaRPr lang="en-US" sz="1900" dirty="0"/>
          </a:p>
        </p:txBody>
      </p:sp>
      <p:pic>
        <p:nvPicPr>
          <p:cNvPr id="1026" name="Picture 2" descr="Ligações | AELAVQ">
            <a:extLst>
              <a:ext uri="{FF2B5EF4-FFF2-40B4-BE49-F238E27FC236}">
                <a16:creationId xmlns:a16="http://schemas.microsoft.com/office/drawing/2014/main" id="{AABDCA17-638C-4B80-9083-8B832C7F59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0104" y="4794308"/>
            <a:ext cx="1903543" cy="1718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— NORMA 02/JNE/2026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Material autorizado nas provas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783080"/>
            <a:ext cx="10972800" cy="1554480"/>
          </a:xfrm>
          <a:prstGeom prst="roundRect">
            <a:avLst>
              <a:gd name="adj" fmla="val 3529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2171700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7" name="Image 0" descr="ic_boo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6" y="2391156"/>
            <a:ext cx="338328" cy="3383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20240" y="1892808"/>
            <a:ext cx="9418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Só o material autorizado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920240" y="2240280"/>
            <a:ext cx="9418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 provas finais, os alunos só podem usar o material previsto nas Informações-Prova (EduQA). Nas provas de equivalência, o material indicado na Informação-Prova de cada prova (responsabilidade da escola).</a:t>
            </a:r>
            <a:endParaRPr lang="en-US" dirty="0"/>
          </a:p>
        </p:txBody>
      </p:sp>
      <p:sp>
        <p:nvSpPr>
          <p:cNvPr id="10" name="Shape 7"/>
          <p:cNvSpPr/>
          <p:nvPr/>
        </p:nvSpPr>
        <p:spPr>
          <a:xfrm>
            <a:off x="594360" y="3502152"/>
            <a:ext cx="10972800" cy="1554480"/>
          </a:xfrm>
          <a:prstGeom prst="roundRect">
            <a:avLst>
              <a:gd name="adj" fmla="val 3529"/>
            </a:avLst>
          </a:prstGeom>
          <a:solidFill>
            <a:srgbClr val="DCEEF5"/>
          </a:solidFill>
          <a:ln/>
        </p:spPr>
      </p:sp>
      <p:sp>
        <p:nvSpPr>
          <p:cNvPr id="11" name="Shape 8"/>
          <p:cNvSpPr/>
          <p:nvPr/>
        </p:nvSpPr>
        <p:spPr>
          <a:xfrm>
            <a:off x="914400" y="3890772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2" name="Image 1" descr="ic_book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6" y="4110228"/>
            <a:ext cx="338328" cy="33832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1920240" y="3551920"/>
            <a:ext cx="9418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Dicionários (PLNM)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1920240" y="3899392"/>
            <a:ext cx="941832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utilização de dicionários por alunos de PLNM segue regras específicas: na prova final de PLNM (93/94) não são permitidos; noutras disciplinas, alunos de iniciação/intermédio (B1) podem usar dicionário nas condições previstas. Alunos de nível B2/avançado usam o dicionário de Português unilingue só na prova de Português (91).</a:t>
            </a:r>
            <a:endParaRPr lang="en-US" dirty="0"/>
          </a:p>
        </p:txBody>
      </p:sp>
      <p:sp>
        <p:nvSpPr>
          <p:cNvPr id="15" name="Shape 11"/>
          <p:cNvSpPr/>
          <p:nvPr/>
        </p:nvSpPr>
        <p:spPr>
          <a:xfrm>
            <a:off x="594360" y="5221224"/>
            <a:ext cx="10972800" cy="1234440"/>
          </a:xfrm>
          <a:prstGeom prst="roundRect">
            <a:avLst>
              <a:gd name="adj" fmla="val 4444"/>
            </a:avLst>
          </a:prstGeom>
          <a:solidFill>
            <a:srgbClr val="DCEEF5"/>
          </a:solidFill>
          <a:ln/>
        </p:spPr>
      </p:sp>
      <p:sp>
        <p:nvSpPr>
          <p:cNvPr id="16" name="Shape 12"/>
          <p:cNvSpPr/>
          <p:nvPr/>
        </p:nvSpPr>
        <p:spPr>
          <a:xfrm>
            <a:off x="914400" y="5449824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7" name="Image 2" descr="ic_laptop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856" y="5669280"/>
            <a:ext cx="338328" cy="33832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920240" y="5330952"/>
            <a:ext cx="9418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Computador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1920240" y="5678424"/>
            <a:ext cx="9418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3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 provas finais do ensino básico é permitido o uso do computador, respeitando as restantes restrições.</a:t>
            </a:r>
            <a:endParaRPr lang="en-US" dirty="0"/>
          </a:p>
        </p:txBody>
      </p:sp>
      <p:sp>
        <p:nvSpPr>
          <p:cNvPr id="20" name="Text 15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6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 — CALCULADORAS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calculadoras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737360"/>
            <a:ext cx="5349240" cy="2011680"/>
          </a:xfrm>
          <a:prstGeom prst="roundRect">
            <a:avLst>
              <a:gd name="adj" fmla="val 2727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2057400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7" name="Image 0" descr="ic_cal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3856" y="2276856"/>
            <a:ext cx="338328" cy="33832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20240" y="1965960"/>
            <a:ext cx="393192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Matemática (92)</a:t>
            </a:r>
            <a:endParaRPr lang="en-US" sz="2000" dirty="0"/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uso da calculadora está definido no Anexo I da Norma e na Informação-Prova da disciplina.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6172200" y="1737360"/>
            <a:ext cx="5394960" cy="2011680"/>
          </a:xfrm>
          <a:prstGeom prst="roundRect">
            <a:avLst>
              <a:gd name="adj" fmla="val 2727"/>
            </a:avLst>
          </a:prstGeom>
          <a:solidFill>
            <a:srgbClr val="FBF1DC"/>
          </a:solidFill>
          <a:ln w="15240">
            <a:solidFill>
              <a:srgbClr val="F2A90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6492240" y="2057400"/>
            <a:ext cx="777240" cy="77724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11" name="Image 1" descr="ic_cloc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408" y="2258568"/>
            <a:ext cx="374904" cy="37490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7406640" y="1920240"/>
            <a:ext cx="39776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2000" b="1" dirty="0" err="1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Calculadora</a:t>
            </a: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- dúvidas? </a:t>
            </a:r>
          </a:p>
          <a:p>
            <a:pPr marL="0" indent="0">
              <a:lnSpc>
                <a:spcPct val="104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 tua calculadora puder suscitar dúvidas, </a:t>
            </a:r>
            <a:r>
              <a:rPr lang="en-US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pede</a:t>
            </a: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ajuda</a:t>
            </a: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</a:t>
            </a: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professor de </a:t>
            </a:r>
            <a:r>
              <a:rPr lang="en-US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Matemática</a:t>
            </a: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000" dirty="0"/>
          </a:p>
        </p:txBody>
      </p:sp>
      <p:sp>
        <p:nvSpPr>
          <p:cNvPr id="13" name="Shape 9"/>
          <p:cNvSpPr/>
          <p:nvPr/>
        </p:nvSpPr>
        <p:spPr>
          <a:xfrm>
            <a:off x="594360" y="3931920"/>
            <a:ext cx="10972800" cy="2240280"/>
          </a:xfrm>
          <a:prstGeom prst="roundRect">
            <a:avLst>
              <a:gd name="adj" fmla="val 2449"/>
            </a:avLst>
          </a:prstGeom>
          <a:solidFill>
            <a:srgbClr val="0B3C5D"/>
          </a:solidFill>
          <a:ln/>
        </p:spPr>
      </p:sp>
      <p:sp>
        <p:nvSpPr>
          <p:cNvPr id="14" name="Text 10"/>
          <p:cNvSpPr/>
          <p:nvPr/>
        </p:nvSpPr>
        <p:spPr>
          <a:xfrm>
            <a:off x="914400" y="411480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2A9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Regras importantes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914400" y="457200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Só podes levar UMA calculadora para a sala.</a:t>
            </a:r>
            <a:endParaRPr lang="en-US" dirty="0"/>
          </a:p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 calculadora levantar dúvidas, é preenchido obrigatoriamente o Modelo 04/JNE (e o 04-A/JNE quando aplicável).</a:t>
            </a:r>
            <a:endParaRPr lang="en-US" dirty="0"/>
          </a:p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caso de avaria, a escola pode emprestar uma calculadora, quando possível (com Modelo 04/JNE).</a:t>
            </a:r>
            <a:endParaRPr lang="en-US" dirty="0"/>
          </a:p>
          <a:p>
            <a:pPr marL="203200" indent="-203200">
              <a:lnSpc>
                <a:spcPct val="112000"/>
              </a:lnSpc>
              <a:buSzPct val="100000"/>
              <a:buChar char="•"/>
            </a:pPr>
            <a:r>
              <a:rPr lang="en-US" b="1" dirty="0">
                <a:solidFill>
                  <a:srgbClr val="FFD9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se confirmar que a calculadora tem características diferentes das previstas, a prova é anulada.</a:t>
            </a:r>
            <a:endParaRPr lang="en-US" dirty="0"/>
          </a:p>
        </p:txBody>
      </p:sp>
      <p:sp>
        <p:nvSpPr>
          <p:cNvPr id="16" name="Text 12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7A1F1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" y="502920"/>
            <a:ext cx="868680" cy="86868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4" name="Image 0" descr="ic_war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" y="722376"/>
            <a:ext cx="429768" cy="42976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91640" y="50292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</a:t>
            </a:r>
            <a:endParaRPr lang="en-US" sz="1500" dirty="0"/>
          </a:p>
        </p:txBody>
      </p:sp>
      <p:sp>
        <p:nvSpPr>
          <p:cNvPr id="6" name="Text 3"/>
          <p:cNvSpPr/>
          <p:nvPr/>
        </p:nvSpPr>
        <p:spPr>
          <a:xfrm>
            <a:off x="1691640" y="841248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Telemóveis e equipamentos proibidos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640080" y="17830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F3D9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podes ter junto de ti livros, cadernos ou folhas não autorizadas, nem qualquer aparelho de comunicação móvel:</a:t>
            </a:r>
            <a:endParaRPr lang="en-US" dirty="0"/>
          </a:p>
        </p:txBody>
      </p:sp>
      <p:sp>
        <p:nvSpPr>
          <p:cNvPr id="8" name="Shape 5"/>
          <p:cNvSpPr/>
          <p:nvPr/>
        </p:nvSpPr>
        <p:spPr>
          <a:xfrm>
            <a:off x="640080" y="2514600"/>
            <a:ext cx="2670048" cy="1234440"/>
          </a:xfrm>
          <a:prstGeom prst="roundRect">
            <a:avLst>
              <a:gd name="adj" fmla="val 5926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1746504" y="265176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0" name="Image 1" descr="ic_phon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520" y="2779776"/>
            <a:ext cx="201168" cy="201168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40080" y="3154680"/>
            <a:ext cx="2670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Telemóveis</a:t>
            </a:r>
            <a:endParaRPr lang="en-US" sz="2000" dirty="0"/>
          </a:p>
        </p:txBody>
      </p:sp>
      <p:sp>
        <p:nvSpPr>
          <p:cNvPr id="12" name="Shape 8"/>
          <p:cNvSpPr/>
          <p:nvPr/>
        </p:nvSpPr>
        <p:spPr>
          <a:xfrm>
            <a:off x="3429000" y="2514600"/>
            <a:ext cx="2670048" cy="1234440"/>
          </a:xfrm>
          <a:prstGeom prst="roundRect">
            <a:avLst>
              <a:gd name="adj" fmla="val 5926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4535424" y="265176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4" name="Image 2" descr="ic_clock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3440" y="2779776"/>
            <a:ext cx="201168" cy="201168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3429000" y="3154680"/>
            <a:ext cx="2670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Smartwatch</a:t>
            </a:r>
            <a:endParaRPr lang="en-US" sz="2000" dirty="0"/>
          </a:p>
        </p:txBody>
      </p:sp>
      <p:sp>
        <p:nvSpPr>
          <p:cNvPr id="16" name="Shape 11"/>
          <p:cNvSpPr/>
          <p:nvPr/>
        </p:nvSpPr>
        <p:spPr>
          <a:xfrm>
            <a:off x="6217920" y="2514600"/>
            <a:ext cx="2670048" cy="1234440"/>
          </a:xfrm>
          <a:prstGeom prst="roundRect">
            <a:avLst>
              <a:gd name="adj" fmla="val 5926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17" name="Shape 12"/>
          <p:cNvSpPr/>
          <p:nvPr/>
        </p:nvSpPr>
        <p:spPr>
          <a:xfrm>
            <a:off x="7324344" y="265176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8" name="Image 3" descr="ic_laptop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52360" y="2779776"/>
            <a:ext cx="201168" cy="201168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217920" y="3154680"/>
            <a:ext cx="2670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Portáteis / tablets</a:t>
            </a:r>
            <a:endParaRPr lang="en-US" sz="2000" dirty="0"/>
          </a:p>
        </p:txBody>
      </p:sp>
      <p:sp>
        <p:nvSpPr>
          <p:cNvPr id="20" name="Shape 14"/>
          <p:cNvSpPr/>
          <p:nvPr/>
        </p:nvSpPr>
        <p:spPr>
          <a:xfrm>
            <a:off x="9006840" y="2514600"/>
            <a:ext cx="2670048" cy="1234440"/>
          </a:xfrm>
          <a:prstGeom prst="roundRect">
            <a:avLst>
              <a:gd name="adj" fmla="val 5926"/>
            </a:avLst>
          </a:prstGeom>
          <a:solidFill>
            <a:srgbClr val="FFFFFF">
              <a:alpha val="12000"/>
            </a:srgbClr>
          </a:solidFill>
          <a:ln w="12700">
            <a:solidFill>
              <a:srgbClr val="F2A900"/>
            </a:solidFill>
            <a:prstDash val="solid"/>
          </a:ln>
        </p:spPr>
      </p:sp>
      <p:sp>
        <p:nvSpPr>
          <p:cNvPr id="21" name="Shape 15"/>
          <p:cNvSpPr/>
          <p:nvPr/>
        </p:nvSpPr>
        <p:spPr>
          <a:xfrm>
            <a:off x="10113264" y="2651760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22" name="Image 4" descr="ic_phon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1280" y="2779776"/>
            <a:ext cx="201168" cy="201168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9006840" y="3154680"/>
            <a:ext cx="267004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Áudio, vídeo, bips</a:t>
            </a:r>
            <a:endParaRPr lang="en-US" sz="2000" dirty="0"/>
          </a:p>
        </p:txBody>
      </p:sp>
      <p:sp>
        <p:nvSpPr>
          <p:cNvPr id="24" name="Shape 17"/>
          <p:cNvSpPr/>
          <p:nvPr/>
        </p:nvSpPr>
        <p:spPr>
          <a:xfrm>
            <a:off x="640080" y="3977640"/>
            <a:ext cx="10908792" cy="13716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/>
        </p:spPr>
      </p:sp>
      <p:sp>
        <p:nvSpPr>
          <p:cNvPr id="25" name="Text 18"/>
          <p:cNvSpPr/>
          <p:nvPr/>
        </p:nvSpPr>
        <p:spPr>
          <a:xfrm>
            <a:off x="914400" y="4114800"/>
            <a:ext cx="10378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Detetado = prova anulada.  </a:t>
            </a: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Qualquer telemóvel ou smartwatch detetado na posse do aluno — ligado ou desligado — determina a anulação da prova pelo diretor. Objetos não necessários (mochilas, estojos, etc.) ficam junto à secretária dos vigilantes, devidamente desligados.</a:t>
            </a:r>
            <a:endParaRPr lang="en-US" sz="2400" dirty="0"/>
          </a:p>
        </p:txBody>
      </p:sp>
      <p:sp>
        <p:nvSpPr>
          <p:cNvPr id="26" name="Text 19"/>
          <p:cNvSpPr/>
          <p:nvPr/>
        </p:nvSpPr>
        <p:spPr>
          <a:xfrm>
            <a:off x="640080" y="553212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Verificação antes de entrar: </a:t>
            </a:r>
            <a:r>
              <a:rPr lang="en-US" dirty="0">
                <a:solidFill>
                  <a:srgbClr val="F3D9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da prova assinas o Modelo 05/JNE, confirmando que verificaste que não tens material nem equipamento não autorizado.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CONVOCATÓRIA DOS ALUNOS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dia da prova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5394960" cy="2286000"/>
          </a:xfrm>
          <a:prstGeom prst="roundRect">
            <a:avLst>
              <a:gd name="adj" fmla="val 2800"/>
            </a:avLst>
          </a:prstGeom>
          <a:solidFill>
            <a:srgbClr val="0B3C5D"/>
          </a:solidFill>
          <a:ln/>
        </p:spPr>
      </p:sp>
      <p:sp>
        <p:nvSpPr>
          <p:cNvPr id="6" name="Text 4"/>
          <p:cNvSpPr/>
          <p:nvPr/>
        </p:nvSpPr>
        <p:spPr>
          <a:xfrm>
            <a:off x="594360" y="1965960"/>
            <a:ext cx="5394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0B0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</a:t>
            </a:r>
            <a:endParaRPr lang="en-US" sz="7200" dirty="0">
              <a:solidFill>
                <a:srgbClr val="00B0F0"/>
              </a:solidFill>
            </a:endParaRPr>
          </a:p>
        </p:txBody>
      </p:sp>
      <p:sp>
        <p:nvSpPr>
          <p:cNvPr id="7" name="Text 5"/>
          <p:cNvSpPr/>
          <p:nvPr/>
        </p:nvSpPr>
        <p:spPr>
          <a:xfrm>
            <a:off x="594360" y="3063240"/>
            <a:ext cx="539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minutos antes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005840" y="352044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Apresenta-te na escola, junto à sala da prova, 30 minutos antes da hora marcada.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6172200" y="1828800"/>
            <a:ext cx="5394960" cy="2286000"/>
          </a:xfrm>
          <a:prstGeom prst="roundRect">
            <a:avLst>
              <a:gd name="adj" fmla="val 2800"/>
            </a:avLst>
          </a:prstGeom>
          <a:solidFill>
            <a:srgbClr val="1C7293"/>
          </a:solidFill>
          <a:ln/>
        </p:spPr>
      </p:sp>
      <p:sp>
        <p:nvSpPr>
          <p:cNvPr id="10" name="Text 8"/>
          <p:cNvSpPr/>
          <p:nvPr/>
        </p:nvSpPr>
        <p:spPr>
          <a:xfrm>
            <a:off x="6172200" y="1965960"/>
            <a:ext cx="539496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25</a:t>
            </a:r>
            <a:endParaRPr lang="en-US" sz="7200" dirty="0"/>
          </a:p>
        </p:txBody>
      </p:sp>
      <p:sp>
        <p:nvSpPr>
          <p:cNvPr id="11" name="Text 9"/>
          <p:cNvSpPr/>
          <p:nvPr/>
        </p:nvSpPr>
        <p:spPr>
          <a:xfrm>
            <a:off x="6172200" y="3063240"/>
            <a:ext cx="539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minutos antes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583680" y="3520440"/>
            <a:ext cx="4572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2000"/>
              </a:lnSpc>
              <a:buNone/>
            </a:pPr>
            <a:r>
              <a:rPr lang="en-US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chamada faz-se pela ordem das pautas, 25 minutos antes do início da prova.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594360" y="4343400"/>
            <a:ext cx="10972800" cy="1737360"/>
          </a:xfrm>
          <a:prstGeom prst="roundRect">
            <a:avLst>
              <a:gd name="adj" fmla="val 3158"/>
            </a:avLst>
          </a:prstGeom>
          <a:solidFill>
            <a:srgbClr val="DCEEF5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480560"/>
            <a:ext cx="1042416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Importante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não constares da pauta, podes ser admitido a título condicional, desde que haja indícios de erro administrativo.</a:t>
            </a:r>
            <a:endParaRPr lang="en-US" dirty="0"/>
          </a:p>
          <a:p>
            <a:pPr marL="0" indent="0">
              <a:lnSpc>
                <a:spcPct val="110000"/>
              </a:lnSpc>
              <a:buNone/>
            </a:pPr>
            <a:r>
              <a:rPr lang="en-US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chegar à sala depois do início do tempo regulamentar NÃO pode realizar a prova.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 DOS ALUNOS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Não esqueças a identificação!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783080"/>
            <a:ext cx="10972800" cy="1463040"/>
          </a:xfrm>
          <a:prstGeom prst="roundRect">
            <a:avLst>
              <a:gd name="adj" fmla="val 4375"/>
            </a:avLst>
          </a:prstGeom>
          <a:solidFill>
            <a:srgbClr val="0B3C5D"/>
          </a:solidFill>
          <a:ln/>
        </p:spPr>
      </p:sp>
      <p:sp>
        <p:nvSpPr>
          <p:cNvPr id="6" name="Shape 4"/>
          <p:cNvSpPr/>
          <p:nvPr/>
        </p:nvSpPr>
        <p:spPr>
          <a:xfrm>
            <a:off x="960120" y="2057400"/>
            <a:ext cx="914400" cy="91440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7" name="Image 0" descr="ic_i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2276856"/>
            <a:ext cx="475488" cy="47548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03120" y="1920240"/>
            <a:ext cx="9235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Documento com fotografia — obrigatório</a:t>
            </a:r>
            <a:endParaRPr lang="en-US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podes realizar provas sem o cartão de cidadão (ou documento que o substitua legalmente, com fotografia) em condições que não suscitem dúvidas na tua identificação.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94360" y="3383280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DCEEF5"/>
          </a:solidFill>
          <a:ln/>
        </p:spPr>
      </p:sp>
      <p:sp>
        <p:nvSpPr>
          <p:cNvPr id="10" name="Shape 7"/>
          <p:cNvSpPr/>
          <p:nvPr/>
        </p:nvSpPr>
        <p:spPr>
          <a:xfrm>
            <a:off x="868680" y="3566160"/>
            <a:ext cx="548640" cy="54864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ic_inf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4984" y="3712464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600200" y="3447288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Só com recibo do CC?</a:t>
            </a:r>
            <a:endParaRPr lang="en-US" dirty="0"/>
          </a:p>
        </p:txBody>
      </p:sp>
      <p:sp>
        <p:nvSpPr>
          <p:cNvPr id="13" name="Text 9"/>
          <p:cNvSpPr/>
          <p:nvPr/>
        </p:nvSpPr>
        <p:spPr>
          <a:xfrm>
            <a:off x="4892040" y="3383280"/>
            <a:ext cx="6492240" cy="914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apresentares o recibo do pedido de emissão/revalidação do cartão, deves depois entregar o cartão logo que o tenhas — caso contrário as classificações não são divulgadas.</a:t>
            </a:r>
            <a:endParaRPr lang="en-US" sz="1600" dirty="0"/>
          </a:p>
        </p:txBody>
      </p:sp>
      <p:sp>
        <p:nvSpPr>
          <p:cNvPr id="14" name="Shape 10"/>
          <p:cNvSpPr/>
          <p:nvPr/>
        </p:nvSpPr>
        <p:spPr>
          <a:xfrm>
            <a:off x="594360" y="4407408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DCEEF5"/>
          </a:solidFill>
          <a:ln/>
        </p:spPr>
      </p:sp>
      <p:sp>
        <p:nvSpPr>
          <p:cNvPr id="15" name="Shape 11"/>
          <p:cNvSpPr/>
          <p:nvPr/>
        </p:nvSpPr>
        <p:spPr>
          <a:xfrm>
            <a:off x="868680" y="4590288"/>
            <a:ext cx="548640" cy="54864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6" name="Image 2" descr="ic_i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4984" y="4736592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600200" y="4471416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cartão português</a:t>
            </a:r>
            <a:endParaRPr lang="en-US" dirty="0"/>
          </a:p>
        </p:txBody>
      </p:sp>
      <p:sp>
        <p:nvSpPr>
          <p:cNvPr id="18" name="Text 13"/>
          <p:cNvSpPr/>
          <p:nvPr/>
        </p:nvSpPr>
        <p:spPr>
          <a:xfrm>
            <a:off x="4892040" y="4407408"/>
            <a:ext cx="6492240" cy="914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Alunos sem CC português podem usar título de residência, passaporte ou o documento de identificação usado no ato de inscrição, mais o documento da escola com o número interno.</a:t>
            </a:r>
            <a:endParaRPr lang="en-US" sz="1600" dirty="0"/>
          </a:p>
        </p:txBody>
      </p:sp>
      <p:sp>
        <p:nvSpPr>
          <p:cNvPr id="19" name="Shape 14"/>
          <p:cNvSpPr/>
          <p:nvPr/>
        </p:nvSpPr>
        <p:spPr>
          <a:xfrm>
            <a:off x="594360" y="5431536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DCEEF5"/>
          </a:solidFill>
          <a:ln/>
        </p:spPr>
      </p:sp>
      <p:sp>
        <p:nvSpPr>
          <p:cNvPr id="20" name="Shape 15"/>
          <p:cNvSpPr/>
          <p:nvPr/>
        </p:nvSpPr>
        <p:spPr>
          <a:xfrm>
            <a:off x="868680" y="5614416"/>
            <a:ext cx="548640" cy="54864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21" name="Image 3" descr="ic_clip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14984" y="5760720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600200" y="5495544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qualquer documento</a:t>
            </a:r>
            <a:endParaRPr lang="en-US" dirty="0"/>
          </a:p>
        </p:txBody>
      </p:sp>
      <p:sp>
        <p:nvSpPr>
          <p:cNvPr id="23" name="Text 17"/>
          <p:cNvSpPr/>
          <p:nvPr/>
        </p:nvSpPr>
        <p:spPr>
          <a:xfrm>
            <a:off x="4892040" y="5431536"/>
            <a:ext cx="6492240" cy="914400"/>
          </a:xfrm>
          <a:prstGeom prst="rect">
            <a:avLst/>
          </a:prstGeom>
          <a:noFill/>
          <a:ln/>
        </p:spPr>
        <p:txBody>
          <a:bodyPr wrap="square" lIns="635" tIns="635" rIns="635" bIns="635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Podes realizar a prova; o secretariado elabora um auto de identificação (Modelos 03/JNE). Sendo menor, o encarregado de educação é informado e assina. A confirmação faz-se nos 2 dias úteis seguintes, sob pena de anulação.</a:t>
            </a:r>
            <a:endParaRPr lang="en-US" sz="1600" dirty="0"/>
          </a:p>
        </p:txBody>
      </p:sp>
      <p:sp>
        <p:nvSpPr>
          <p:cNvPr id="24" name="Text 18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CALENDARIZAÇÃO DAS PROVAS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Calendário da 1.ª fase</a:t>
            </a:r>
            <a:endParaRPr lang="en-US" sz="30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7374649"/>
              </p:ext>
            </p:extLst>
          </p:nvPr>
        </p:nvGraphicFramePr>
        <p:xfrm>
          <a:off x="594360" y="1691640"/>
          <a:ext cx="10972800" cy="260604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943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6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Hora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Duração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4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 de junho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09h30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 err="1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Português</a:t>
                      </a:r>
                      <a:r>
                        <a:rPr lang="en-US" sz="1800" b="1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(91)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PLNM (93 / 94) 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 err="1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Português</a:t>
                      </a: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: 90 min + 30 min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PLNM: 75 min + 30 min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 de junho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09h30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 err="1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Matemática</a:t>
                      </a:r>
                      <a:r>
                        <a:rPr lang="en-US" sz="1800" b="1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 (92)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 min + 30 min de </a:t>
                      </a:r>
                      <a:r>
                        <a:rPr lang="en-US" sz="1800" dirty="0" err="1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tolerância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Shape 3"/>
          <p:cNvSpPr/>
          <p:nvPr/>
        </p:nvSpPr>
        <p:spPr>
          <a:xfrm>
            <a:off x="594360" y="4343400"/>
            <a:ext cx="5349240" cy="1143000"/>
          </a:xfrm>
          <a:prstGeom prst="roundRect">
            <a:avLst>
              <a:gd name="adj" fmla="val 4800"/>
            </a:avLst>
          </a:prstGeom>
          <a:solidFill>
            <a:srgbClr val="0B3C5D"/>
          </a:solidFill>
          <a:ln/>
        </p:spPr>
      </p:sp>
      <p:sp>
        <p:nvSpPr>
          <p:cNvPr id="7" name="Text 4"/>
          <p:cNvSpPr/>
          <p:nvPr/>
        </p:nvSpPr>
        <p:spPr>
          <a:xfrm>
            <a:off x="914400" y="4434840"/>
            <a:ext cx="47548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EXAMES DO 9.º ANO SÃO FEITOS NA ESCOLA PROFESSOR NORONHA FEIO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6172200" y="4343400"/>
            <a:ext cx="5394960" cy="1143000"/>
          </a:xfrm>
          <a:prstGeom prst="roundRect">
            <a:avLst>
              <a:gd name="adj" fmla="val 4800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92240" y="4434840"/>
            <a:ext cx="47548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oral de PLNM</a:t>
            </a:r>
            <a:endParaRPr lang="en-US" sz="2000" dirty="0"/>
          </a:p>
          <a:p>
            <a:pPr marL="0" indent="0">
              <a:lnSpc>
                <a:spcPct val="108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Aplicação de 17 a 26 de junho. Duração máxima de 15 minutos.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CALENDARIZAÇÃO DAS PROVAS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Calendário da 2.ª fase</a:t>
            </a:r>
            <a:endParaRPr lang="en-US" sz="3000" dirty="0"/>
          </a:p>
        </p:txBody>
      </p:sp>
      <p:graphicFrame>
        <p:nvGraphicFramePr>
          <p:cNvPr id="1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06849"/>
              </p:ext>
            </p:extLst>
          </p:nvPr>
        </p:nvGraphicFramePr>
        <p:xfrm>
          <a:off x="594360" y="1691640"/>
          <a:ext cx="10972800" cy="2468880"/>
        </p:xfrm>
        <a:graphic>
          <a:graphicData uri="http://schemas.openxmlformats.org/drawingml/2006/table">
            <a:tbl>
              <a:tblPr/>
              <a:tblGrid>
                <a:gridCol w="2103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93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99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Hora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Prova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Duração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2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 de julho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9h30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Português (91)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PLNM (93 / 94)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Português: 90 min + 30 min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PLNM: 75 min + 30 min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 de julho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9h30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Matemática (92)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 min + 30 min de tolerância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Shape 5"/>
          <p:cNvSpPr/>
          <p:nvPr/>
        </p:nvSpPr>
        <p:spPr>
          <a:xfrm>
            <a:off x="6172200" y="4206240"/>
            <a:ext cx="5394960" cy="1188720"/>
          </a:xfrm>
          <a:prstGeom prst="roundRect">
            <a:avLst>
              <a:gd name="adj" fmla="val 4615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92240" y="4297680"/>
            <a:ext cx="4754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 oral de PLNM</a:t>
            </a:r>
            <a:endParaRPr lang="en-US" sz="2000" dirty="0"/>
          </a:p>
          <a:p>
            <a:pPr marL="0" indent="0">
              <a:lnSpc>
                <a:spcPct val="108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Aplicação de 16 a 24 de julho. Duração máxima de 15 minutos.</a:t>
            </a:r>
            <a:endParaRPr lang="en-US" sz="2000" dirty="0"/>
          </a:p>
        </p:txBody>
      </p:sp>
      <p:sp>
        <p:nvSpPr>
          <p:cNvPr id="11" name="Shape 3">
            <a:extLst>
              <a:ext uri="{FF2B5EF4-FFF2-40B4-BE49-F238E27FC236}">
                <a16:creationId xmlns:a16="http://schemas.microsoft.com/office/drawing/2014/main" id="{D5E3EBFE-CB03-4A9F-A0F8-FEAC96212A2F}"/>
              </a:ext>
            </a:extLst>
          </p:cNvPr>
          <p:cNvSpPr/>
          <p:nvPr/>
        </p:nvSpPr>
        <p:spPr>
          <a:xfrm>
            <a:off x="594360" y="4238470"/>
            <a:ext cx="5349240" cy="1143000"/>
          </a:xfrm>
          <a:prstGeom prst="roundRect">
            <a:avLst>
              <a:gd name="adj" fmla="val 4800"/>
            </a:avLst>
          </a:prstGeom>
          <a:solidFill>
            <a:srgbClr val="0B3C5D"/>
          </a:solidFill>
          <a:ln/>
        </p:spPr>
      </p:sp>
      <p:sp>
        <p:nvSpPr>
          <p:cNvPr id="12" name="Text 4">
            <a:extLst>
              <a:ext uri="{FF2B5EF4-FFF2-40B4-BE49-F238E27FC236}">
                <a16:creationId xmlns:a16="http://schemas.microsoft.com/office/drawing/2014/main" id="{01D2F6B8-63AA-4236-AA2A-18F90C3C558A}"/>
              </a:ext>
            </a:extLst>
          </p:cNvPr>
          <p:cNvSpPr/>
          <p:nvPr/>
        </p:nvSpPr>
        <p:spPr>
          <a:xfrm>
            <a:off x="914400" y="4329910"/>
            <a:ext cx="47548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TODOS OS EXAMES DO 9.º ANO SÃO FEITOS NA ESCOLA PROFESSOR NORONHA FEIO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DA PROVA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Consulta da pauta de chamada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10972800" cy="1463040"/>
          </a:xfrm>
          <a:prstGeom prst="roundRect">
            <a:avLst>
              <a:gd name="adj" fmla="val 3750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960120" y="2148840"/>
            <a:ext cx="822960" cy="82296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7" name="Image 0" descr="ic_search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7864" y="2386584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057400" y="1920240"/>
            <a:ext cx="9326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da data da prova, consulta a pauta de chamada afixada e confirma que o teu nome consta dela.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594360" y="3611880"/>
            <a:ext cx="5349240" cy="1737360"/>
          </a:xfrm>
          <a:prstGeom prst="roundRect">
            <a:avLst>
              <a:gd name="adj" fmla="val 3158"/>
            </a:avLst>
          </a:prstGeom>
          <a:solidFill>
            <a:srgbClr val="0B3C5D"/>
          </a:solidFill>
          <a:ln/>
        </p:spPr>
      </p:sp>
      <p:sp>
        <p:nvSpPr>
          <p:cNvPr id="10" name="Shape 7"/>
          <p:cNvSpPr/>
          <p:nvPr/>
        </p:nvSpPr>
        <p:spPr>
          <a:xfrm>
            <a:off x="914400" y="3931920"/>
            <a:ext cx="685800" cy="68580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11" name="Image 1" descr="ic_ma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80" y="4114800"/>
            <a:ext cx="320040" cy="3200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783080" y="3719810"/>
            <a:ext cx="40233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Escola Professor Noronha Feio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Pauta afixada no átrio da escola.</a:t>
            </a:r>
            <a:endParaRPr lang="en-US" dirty="0"/>
          </a:p>
        </p:txBody>
      </p:sp>
      <p:sp>
        <p:nvSpPr>
          <p:cNvPr id="13" name="Shape 9"/>
          <p:cNvSpPr/>
          <p:nvPr/>
        </p:nvSpPr>
        <p:spPr>
          <a:xfrm>
            <a:off x="6172200" y="3611880"/>
            <a:ext cx="5394960" cy="1737360"/>
          </a:xfrm>
          <a:prstGeom prst="roundRect">
            <a:avLst>
              <a:gd name="adj" fmla="val 3158"/>
            </a:avLst>
          </a:prstGeom>
          <a:solidFill>
            <a:srgbClr val="1C7293"/>
          </a:solidFill>
          <a:ln/>
        </p:spPr>
      </p:sp>
      <p:sp>
        <p:nvSpPr>
          <p:cNvPr id="14" name="Shape 10"/>
          <p:cNvSpPr/>
          <p:nvPr/>
        </p:nvSpPr>
        <p:spPr>
          <a:xfrm>
            <a:off x="6492240" y="3931920"/>
            <a:ext cx="685800" cy="68580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5" name="Image 2" descr="ic_ma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0" y="4114800"/>
            <a:ext cx="320040" cy="3200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406640" y="3704820"/>
            <a:ext cx="38404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Escola Professor José Augusto Lucas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Pauta afixada no Polivalente.</a:t>
            </a:r>
            <a:endParaRPr lang="en-US" dirty="0"/>
          </a:p>
        </p:txBody>
      </p:sp>
      <p:pic>
        <p:nvPicPr>
          <p:cNvPr id="17" name="Image 3" descr="ic_map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29400" y="4069080"/>
            <a:ext cx="411480" cy="411480"/>
          </a:xfrm>
          <a:prstGeom prst="rect">
            <a:avLst/>
          </a:prstGeom>
        </p:spPr>
      </p:pic>
      <p:sp>
        <p:nvSpPr>
          <p:cNvPr id="19" name="Shape 7">
            <a:extLst>
              <a:ext uri="{FF2B5EF4-FFF2-40B4-BE49-F238E27FC236}">
                <a16:creationId xmlns:a16="http://schemas.microsoft.com/office/drawing/2014/main" id="{3671E794-33D7-496B-9A2B-B543160323A7}"/>
              </a:ext>
            </a:extLst>
          </p:cNvPr>
          <p:cNvSpPr/>
          <p:nvPr/>
        </p:nvSpPr>
        <p:spPr>
          <a:xfrm>
            <a:off x="6492240" y="3930646"/>
            <a:ext cx="685800" cy="68580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20" name="Image 1" descr="ic_map.png">
            <a:extLst>
              <a:ext uri="{FF2B5EF4-FFF2-40B4-BE49-F238E27FC236}">
                <a16:creationId xmlns:a16="http://schemas.microsoft.com/office/drawing/2014/main" id="{C4ED30C9-94AE-44DB-BBF4-BD3298421E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0" y="4113526"/>
            <a:ext cx="3200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CONVOCATÓRIA DOS ALUNOS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Verificação a fazer no dia da prova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94360" y="16459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Antes de entrares, certifica-te de que tens contigo: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594360" y="2194560"/>
            <a:ext cx="10972800" cy="1417320"/>
          </a:xfrm>
          <a:prstGeom prst="roundRect">
            <a:avLst>
              <a:gd name="adj" fmla="val 3871"/>
            </a:avLst>
          </a:prstGeom>
          <a:solidFill>
            <a:srgbClr val="0B3C5D"/>
          </a:solidFill>
          <a:ln/>
        </p:spPr>
      </p:sp>
      <p:sp>
        <p:nvSpPr>
          <p:cNvPr id="7" name="Shape 5"/>
          <p:cNvSpPr/>
          <p:nvPr/>
        </p:nvSpPr>
        <p:spPr>
          <a:xfrm>
            <a:off x="960120" y="2514600"/>
            <a:ext cx="777240" cy="77724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8" name="Image 0" descr="ic_i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9576" y="2734056"/>
            <a:ext cx="338328" cy="338328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057400" y="2331720"/>
            <a:ext cx="9326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00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Cartão de cidadão</a:t>
            </a:r>
            <a:endParaRPr lang="en-US" sz="2000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são aceites os recibos de entrega de pedidos de emissão ou revalidação do cartão de cidadão.</a:t>
            </a:r>
            <a:endParaRPr lang="en-US" sz="2000" dirty="0"/>
          </a:p>
        </p:txBody>
      </p:sp>
      <p:sp>
        <p:nvSpPr>
          <p:cNvPr id="10" name="Shape 7"/>
          <p:cNvSpPr/>
          <p:nvPr/>
        </p:nvSpPr>
        <p:spPr>
          <a:xfrm>
            <a:off x="594360" y="3794760"/>
            <a:ext cx="10972800" cy="1417320"/>
          </a:xfrm>
          <a:prstGeom prst="roundRect">
            <a:avLst>
              <a:gd name="adj" fmla="val 3871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960120" y="4114800"/>
            <a:ext cx="777240" cy="77724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2" name="Image 1" descr="ic_calc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79576" y="4334256"/>
            <a:ext cx="338328" cy="33832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2057400" y="3931920"/>
            <a:ext cx="93268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Material necessário para a prova</a:t>
            </a:r>
            <a:endParaRPr lang="en-US" sz="2000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Computador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+ router + auriculares com </a:t>
            </a: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fio</a:t>
            </a:r>
            <a:endParaRPr lang="en-US" sz="1600" dirty="0">
              <a:solidFill>
                <a:srgbClr val="1A263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Rato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opcional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Inclui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calculadora, quando aplicável (prova de Matemática).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SALA DE PROVA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Mochilas, carteiras e estojos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920240"/>
            <a:ext cx="10972800" cy="2011680"/>
          </a:xfrm>
          <a:prstGeom prst="roundRect">
            <a:avLst>
              <a:gd name="adj" fmla="val 3182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2514600"/>
            <a:ext cx="868680" cy="86868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7" name="Image 0" descr="ic_bag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584" y="2752344"/>
            <a:ext cx="393192" cy="39319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94560" y="2011680"/>
            <a:ext cx="91440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objetos não estritamente necessários para a realização da prova — mochilas, carteiras, estojos ou outros — devem ser recolhidos por elementos da escola ou colocados junto à secretária dos professores vigilantes.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 err="1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Enquadramento</a:t>
            </a: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Legal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94360" y="16002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informações aqui apresentadas são as essenciais. Não dispensam a leitura completa dos seguintes documentos oficiais: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94360" y="2331720"/>
            <a:ext cx="10972800" cy="1600200"/>
          </a:xfrm>
          <a:prstGeom prst="roundRect">
            <a:avLst>
              <a:gd name="adj" fmla="val 4571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14400" y="2715768"/>
            <a:ext cx="822960" cy="82296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8" name="Image 0" descr="ic_do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144" y="2953512"/>
            <a:ext cx="347472" cy="34747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965960" y="2532888"/>
            <a:ext cx="9326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Despacho Normativo n.º 3/2026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1965960" y="2953512"/>
            <a:ext cx="699815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Aprova o Regulamento das Provas de Avaliação Externa e das Provas de Equivalência à Frequência dos Ensinos Básico e Secundário (anos letivos 2025-2026 a 2027-2028).</a:t>
            </a: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9593705" y="2990088"/>
            <a:ext cx="1836295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Disponível em diariodarepublica.pt</a:t>
            </a:r>
            <a:endParaRPr lang="en-US" sz="1600" dirty="0"/>
          </a:p>
        </p:txBody>
      </p:sp>
      <p:sp>
        <p:nvSpPr>
          <p:cNvPr id="12" name="Shape 9"/>
          <p:cNvSpPr/>
          <p:nvPr/>
        </p:nvSpPr>
        <p:spPr>
          <a:xfrm>
            <a:off x="594360" y="4206240"/>
            <a:ext cx="10972800" cy="1600200"/>
          </a:xfrm>
          <a:prstGeom prst="roundRect">
            <a:avLst>
              <a:gd name="adj" fmla="val 4571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914400" y="4590288"/>
            <a:ext cx="822960" cy="82296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4" name="Image 1" descr="ic_doc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144" y="4828032"/>
            <a:ext cx="347472" cy="34747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1965960" y="4407408"/>
            <a:ext cx="9326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Norma 02/JNE/2026</a:t>
            </a:r>
            <a:endParaRPr lang="en-US" sz="2800" dirty="0"/>
          </a:p>
        </p:txBody>
      </p:sp>
      <p:sp>
        <p:nvSpPr>
          <p:cNvPr id="16" name="Text 12"/>
          <p:cNvSpPr/>
          <p:nvPr/>
        </p:nvSpPr>
        <p:spPr>
          <a:xfrm>
            <a:off x="1965960" y="4828032"/>
            <a:ext cx="651052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Instruções para realização, classificação, reapreciação e reclamação das provas e exames do Ensino Básico e Secundário.</a:t>
            </a:r>
            <a:endParaRPr lang="en-US" dirty="0"/>
          </a:p>
        </p:txBody>
      </p:sp>
      <p:sp>
        <p:nvSpPr>
          <p:cNvPr id="17" name="Text 13"/>
          <p:cNvSpPr/>
          <p:nvPr/>
        </p:nvSpPr>
        <p:spPr>
          <a:xfrm>
            <a:off x="10241280" y="4864608"/>
            <a:ext cx="1188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r">
              <a:buNone/>
            </a:pPr>
            <a:r>
              <a:rPr lang="en-US" sz="16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Disponível em dge.mec.pt</a:t>
            </a:r>
            <a:endParaRPr lang="en-US" sz="1600" dirty="0"/>
          </a:p>
        </p:txBody>
      </p:sp>
      <p:sp>
        <p:nvSpPr>
          <p:cNvPr id="18" name="Text 14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SALA DE PROVA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Entrega dos telemóveis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10972800" cy="1691640"/>
          </a:xfrm>
          <a:prstGeom prst="roundRect">
            <a:avLst>
              <a:gd name="adj" fmla="val 3243"/>
            </a:avLst>
          </a:prstGeom>
          <a:solidFill>
            <a:srgbClr val="0B3C5D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2212848"/>
            <a:ext cx="914400" cy="91440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7" name="Image 0" descr="ic_env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728" y="2459736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48840" y="1920240"/>
            <a:ext cx="92354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entrada da sala (Noronha Feio)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telemóveis são entregues aos funcionários, que disponibilizam um envelope para cada aluno. Os equipamentos colocados no envelope têm de estar desligados.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594360" y="3794760"/>
            <a:ext cx="10972800" cy="1371600"/>
          </a:xfrm>
          <a:prstGeom prst="roundRect">
            <a:avLst>
              <a:gd name="adj" fmla="val 4000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005840" y="4114800"/>
            <a:ext cx="731520" cy="73152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ic_checkcircl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7008" y="4315968"/>
            <a:ext cx="329184" cy="32918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057400" y="3931920"/>
            <a:ext cx="93268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final da prova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telemóveis são recolhidos na sala de alunos (Noronha Feio).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3" name="Shape 1"/>
          <p:cNvSpPr/>
          <p:nvPr/>
        </p:nvSpPr>
        <p:spPr>
          <a:xfrm>
            <a:off x="594360" y="457200"/>
            <a:ext cx="640080" cy="64008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4" name="Image 0" descr="ic_desktop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640080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DO IAVE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1371600" y="713232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Acesso à prova digital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868680" y="1828800"/>
            <a:ext cx="10469880" cy="1280160"/>
          </a:xfrm>
          <a:prstGeom prst="roundRect">
            <a:avLst>
              <a:gd name="adj" fmla="val 4286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1143000" y="2194560"/>
            <a:ext cx="548640" cy="548640"/>
          </a:xfrm>
          <a:prstGeom prst="ellipse">
            <a:avLst/>
          </a:prstGeom>
          <a:solidFill>
            <a:srgbClr val="F2A900"/>
          </a:solidFill>
          <a:ln/>
        </p:spPr>
      </p:sp>
      <p:sp>
        <p:nvSpPr>
          <p:cNvPr id="9" name="Text 6"/>
          <p:cNvSpPr/>
          <p:nvPr/>
        </p:nvSpPr>
        <p:spPr>
          <a:xfrm>
            <a:off x="1143000" y="21945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pic>
        <p:nvPicPr>
          <p:cNvPr id="10" name="Image 1" descr="ic_login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5960" y="2267712"/>
            <a:ext cx="411480" cy="41148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2697480" y="182880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 sessão  </a:t>
            </a:r>
            <a:endParaRPr lang="en-US" sz="2000" dirty="0"/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Insere as tuas credenciais — “Nome do utilizador” e “Palavra-passe” — e clica em “Aceder” / “Iniciar sessão”.</a:t>
            </a:r>
            <a:endParaRPr lang="en-US" sz="2000" dirty="0"/>
          </a:p>
        </p:txBody>
      </p:sp>
      <p:sp>
        <p:nvSpPr>
          <p:cNvPr id="12" name="Shape 8"/>
          <p:cNvSpPr/>
          <p:nvPr/>
        </p:nvSpPr>
        <p:spPr>
          <a:xfrm>
            <a:off x="868680" y="3291840"/>
            <a:ext cx="10469880" cy="1280160"/>
          </a:xfrm>
          <a:prstGeom prst="roundRect">
            <a:avLst>
              <a:gd name="adj" fmla="val 4286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Shape 9"/>
          <p:cNvSpPr/>
          <p:nvPr/>
        </p:nvSpPr>
        <p:spPr>
          <a:xfrm>
            <a:off x="1143000" y="3657600"/>
            <a:ext cx="548640" cy="548640"/>
          </a:xfrm>
          <a:prstGeom prst="ellipse">
            <a:avLst/>
          </a:prstGeom>
          <a:solidFill>
            <a:srgbClr val="F2A900"/>
          </a:solidFill>
          <a:ln/>
        </p:spPr>
      </p:sp>
      <p:sp>
        <p:nvSpPr>
          <p:cNvPr id="14" name="Text 10"/>
          <p:cNvSpPr/>
          <p:nvPr/>
        </p:nvSpPr>
        <p:spPr>
          <a:xfrm>
            <a:off x="1143000" y="36576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pic>
        <p:nvPicPr>
          <p:cNvPr id="15" name="Image 2" descr="ic_search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5960" y="3730752"/>
            <a:ext cx="411480" cy="41148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2697480" y="329184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Abre a prova  </a:t>
            </a:r>
            <a:endParaRPr lang="en-US" sz="2000" dirty="0"/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Clica na zona cinzenta com o nome da prova para aceder.</a:t>
            </a:r>
            <a:endParaRPr lang="en-US" sz="2000" dirty="0"/>
          </a:p>
        </p:txBody>
      </p:sp>
      <p:sp>
        <p:nvSpPr>
          <p:cNvPr id="17" name="Shape 12"/>
          <p:cNvSpPr/>
          <p:nvPr/>
        </p:nvSpPr>
        <p:spPr>
          <a:xfrm>
            <a:off x="868680" y="4754880"/>
            <a:ext cx="10469880" cy="1280160"/>
          </a:xfrm>
          <a:prstGeom prst="roundRect">
            <a:avLst>
              <a:gd name="adj" fmla="val 4286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1143000" y="5120640"/>
            <a:ext cx="548640" cy="548640"/>
          </a:xfrm>
          <a:prstGeom prst="ellipse">
            <a:avLst/>
          </a:prstGeom>
          <a:solidFill>
            <a:srgbClr val="F2A900"/>
          </a:solidFill>
          <a:ln/>
        </p:spPr>
      </p:sp>
      <p:sp>
        <p:nvSpPr>
          <p:cNvPr id="19" name="Text 14"/>
          <p:cNvSpPr/>
          <p:nvPr/>
        </p:nvSpPr>
        <p:spPr>
          <a:xfrm>
            <a:off x="1143000" y="51206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pic>
        <p:nvPicPr>
          <p:cNvPr id="20" name="Image 3" descr="ic_key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65960" y="5193792"/>
            <a:ext cx="411480" cy="411480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2697480" y="4754880"/>
            <a:ext cx="84124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Introduz a senha  </a:t>
            </a:r>
            <a:endParaRPr lang="en-US" sz="2000" dirty="0"/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Regista a senha de acesso fornecida verbalmente por um professor vigilante e clica em “Confirmar”. A prova é iniciada.</a:t>
            </a:r>
            <a:endParaRPr lang="en-US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PROCEDIMENTOS NA REALIZAÇÃO DAS PROVAS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Navegar na prova digital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3566160" cy="3383280"/>
          </a:xfrm>
          <a:prstGeom prst="roundRect">
            <a:avLst>
              <a:gd name="adj" fmla="val 1892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594360" y="1828800"/>
            <a:ext cx="3566160" cy="1097280"/>
          </a:xfrm>
          <a:prstGeom prst="roundRect">
            <a:avLst>
              <a:gd name="adj" fmla="val 5833"/>
            </a:avLst>
          </a:prstGeom>
          <a:solidFill>
            <a:srgbClr val="1C7293"/>
          </a:solidFill>
          <a:ln/>
        </p:spPr>
      </p:sp>
      <p:sp>
        <p:nvSpPr>
          <p:cNvPr id="7" name="Shape 5"/>
          <p:cNvSpPr/>
          <p:nvPr/>
        </p:nvSpPr>
        <p:spPr>
          <a:xfrm>
            <a:off x="594360" y="2468880"/>
            <a:ext cx="3566160" cy="457200"/>
          </a:xfrm>
          <a:prstGeom prst="rect">
            <a:avLst/>
          </a:prstGeom>
          <a:solidFill>
            <a:srgbClr val="1C7293"/>
          </a:solidFill>
          <a:ln/>
        </p:spPr>
      </p:sp>
      <p:pic>
        <p:nvPicPr>
          <p:cNvPr id="8" name="Image 0" descr="ic_left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3120" y="2121408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594360" y="26060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Anterior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914400" y="3154680"/>
            <a:ext cx="2926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Guarda a resposta e volta à pergunta anterior. Usa-o também para alterar uma resposta já dada.</a:t>
            </a:r>
            <a:endParaRPr lang="en-US" dirty="0"/>
          </a:p>
        </p:txBody>
      </p:sp>
      <p:sp>
        <p:nvSpPr>
          <p:cNvPr id="11" name="Shape 8"/>
          <p:cNvSpPr/>
          <p:nvPr/>
        </p:nvSpPr>
        <p:spPr>
          <a:xfrm>
            <a:off x="4315968" y="1828800"/>
            <a:ext cx="3566160" cy="3383280"/>
          </a:xfrm>
          <a:prstGeom prst="roundRect">
            <a:avLst>
              <a:gd name="adj" fmla="val 1892"/>
            </a:avLst>
          </a:prstGeom>
          <a:solidFill>
            <a:srgbClr val="DCEEF5"/>
          </a:solidFill>
          <a:ln/>
        </p:spPr>
      </p:sp>
      <p:sp>
        <p:nvSpPr>
          <p:cNvPr id="12" name="Shape 9"/>
          <p:cNvSpPr/>
          <p:nvPr/>
        </p:nvSpPr>
        <p:spPr>
          <a:xfrm>
            <a:off x="4315968" y="1828800"/>
            <a:ext cx="3566160" cy="1097280"/>
          </a:xfrm>
          <a:prstGeom prst="roundRect">
            <a:avLst>
              <a:gd name="adj" fmla="val 5833"/>
            </a:avLst>
          </a:prstGeom>
          <a:solidFill>
            <a:srgbClr val="0B3C5D"/>
          </a:solidFill>
          <a:ln/>
        </p:spPr>
      </p:sp>
      <p:sp>
        <p:nvSpPr>
          <p:cNvPr id="13" name="Shape 10"/>
          <p:cNvSpPr/>
          <p:nvPr/>
        </p:nvSpPr>
        <p:spPr>
          <a:xfrm>
            <a:off x="4315968" y="2468880"/>
            <a:ext cx="3566160" cy="457200"/>
          </a:xfrm>
          <a:prstGeom prst="rect">
            <a:avLst/>
          </a:prstGeom>
          <a:solidFill>
            <a:srgbClr val="0B3C5D"/>
          </a:solidFill>
          <a:ln/>
        </p:spPr>
      </p:sp>
      <p:pic>
        <p:nvPicPr>
          <p:cNvPr id="14" name="Image 1" descr="ic_right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4728" y="2121408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315968" y="26060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Próximo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4636008" y="3154680"/>
            <a:ext cx="2926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Guarda a resposta e avança. Se não responderes, grava em branco e avança à pergunta seguinte.</a:t>
            </a:r>
            <a:endParaRPr lang="en-US" dirty="0"/>
          </a:p>
        </p:txBody>
      </p:sp>
      <p:sp>
        <p:nvSpPr>
          <p:cNvPr id="17" name="Shape 13"/>
          <p:cNvSpPr/>
          <p:nvPr/>
        </p:nvSpPr>
        <p:spPr>
          <a:xfrm>
            <a:off x="8037576" y="1828800"/>
            <a:ext cx="3566160" cy="3383280"/>
          </a:xfrm>
          <a:prstGeom prst="roundRect">
            <a:avLst>
              <a:gd name="adj" fmla="val 1892"/>
            </a:avLst>
          </a:prstGeom>
          <a:solidFill>
            <a:srgbClr val="DCEEF5"/>
          </a:solidFill>
          <a:ln/>
        </p:spPr>
      </p:sp>
      <p:sp>
        <p:nvSpPr>
          <p:cNvPr id="18" name="Shape 14"/>
          <p:cNvSpPr/>
          <p:nvPr/>
        </p:nvSpPr>
        <p:spPr>
          <a:xfrm>
            <a:off x="8037576" y="1828800"/>
            <a:ext cx="3566160" cy="1097280"/>
          </a:xfrm>
          <a:prstGeom prst="roundRect">
            <a:avLst>
              <a:gd name="adj" fmla="val 5833"/>
            </a:avLst>
          </a:prstGeom>
          <a:solidFill>
            <a:srgbClr val="F2A900"/>
          </a:solidFill>
          <a:ln/>
        </p:spPr>
      </p:sp>
      <p:sp>
        <p:nvSpPr>
          <p:cNvPr id="19" name="Shape 15"/>
          <p:cNvSpPr/>
          <p:nvPr/>
        </p:nvSpPr>
        <p:spPr>
          <a:xfrm>
            <a:off x="8037576" y="2468880"/>
            <a:ext cx="3566160" cy="457200"/>
          </a:xfrm>
          <a:prstGeom prst="rect">
            <a:avLst/>
          </a:prstGeom>
          <a:solidFill>
            <a:srgbClr val="F2A900"/>
          </a:solidFill>
          <a:ln/>
        </p:spPr>
      </p:sp>
      <p:pic>
        <p:nvPicPr>
          <p:cNvPr id="20" name="Image 2" descr="ic_check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46336" y="2121408"/>
            <a:ext cx="502920" cy="5029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8037576" y="26060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Terminar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8357616" y="3154680"/>
            <a:ext cx="2926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Submete a prova. Só aparece na última janela. Após confirmar, não é possível voltar à prova.</a:t>
            </a:r>
            <a:endParaRPr lang="en-US" dirty="0"/>
          </a:p>
        </p:txBody>
      </p:sp>
      <p:sp>
        <p:nvSpPr>
          <p:cNvPr id="23" name="Text 18"/>
          <p:cNvSpPr/>
          <p:nvPr/>
        </p:nvSpPr>
        <p:spPr>
          <a:xfrm>
            <a:off x="594360" y="53949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Podes usar estes botões ou o painel de navegação para percorrer a prova.</a:t>
            </a:r>
            <a:endParaRPr lang="en-US" sz="13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C00000"/>
          </a:solidFill>
          <a:ln/>
        </p:spPr>
      </p:sp>
      <p:sp>
        <p:nvSpPr>
          <p:cNvPr id="3" name="Shape 1"/>
          <p:cNvSpPr/>
          <p:nvPr/>
        </p:nvSpPr>
        <p:spPr>
          <a:xfrm>
            <a:off x="640080" y="502920"/>
            <a:ext cx="777240" cy="777240"/>
          </a:xfrm>
          <a:prstGeom prst="ellipse">
            <a:avLst/>
          </a:prstGeom>
          <a:solidFill>
            <a:srgbClr val="C00000"/>
          </a:solidFill>
          <a:ln/>
        </p:spPr>
      </p:sp>
      <p:pic>
        <p:nvPicPr>
          <p:cNvPr id="4" name="Image 0" descr="ic_exc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536" y="722376"/>
            <a:ext cx="338328" cy="33832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600200" y="502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IMPORTANTE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1600200" y="841248"/>
            <a:ext cx="10058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Submeter a prova é irreversível</a:t>
            </a:r>
            <a:endParaRPr lang="en-US" sz="2800" dirty="0"/>
          </a:p>
        </p:txBody>
      </p:sp>
      <p:sp>
        <p:nvSpPr>
          <p:cNvPr id="7" name="Shape 4"/>
          <p:cNvSpPr/>
          <p:nvPr/>
        </p:nvSpPr>
        <p:spPr>
          <a:xfrm>
            <a:off x="868680" y="1920240"/>
            <a:ext cx="10469880" cy="1371600"/>
          </a:xfrm>
          <a:prstGeom prst="roundRect">
            <a:avLst>
              <a:gd name="adj" fmla="val 400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234440" y="1920240"/>
            <a:ext cx="97840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terminar, clica em “Terminar”. </a:t>
            </a:r>
            <a:r>
              <a:rPr lang="en-US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Aparece um pedido de confirmação da submissão.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868680" y="3520440"/>
            <a:ext cx="5120640" cy="1828800"/>
          </a:xfrm>
          <a:prstGeom prst="roundRect">
            <a:avLst>
              <a:gd name="adj" fmla="val 3000"/>
            </a:avLst>
          </a:prstGeom>
          <a:solidFill>
            <a:srgbClr val="1E5E47"/>
          </a:solidFill>
          <a:ln/>
        </p:spPr>
      </p:sp>
      <p:sp>
        <p:nvSpPr>
          <p:cNvPr id="10" name="Shape 7"/>
          <p:cNvSpPr/>
          <p:nvPr/>
        </p:nvSpPr>
        <p:spPr>
          <a:xfrm>
            <a:off x="1188720" y="3886200"/>
            <a:ext cx="640080" cy="640080"/>
          </a:xfrm>
          <a:prstGeom prst="ellipse">
            <a:avLst/>
          </a:prstGeom>
          <a:solidFill>
            <a:srgbClr val="2E7D5B"/>
          </a:solidFill>
          <a:ln/>
        </p:spPr>
      </p:sp>
      <p:pic>
        <p:nvPicPr>
          <p:cNvPr id="11" name="Image 1" descr="ic_check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4069080"/>
            <a:ext cx="274320" cy="27432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057400" y="3611880"/>
            <a:ext cx="3749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OK</a:t>
            </a:r>
            <a:endParaRPr lang="en-US" sz="2000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D5EF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prova é submetida e já não pode ser alterada nem acedida novamente.</a:t>
            </a:r>
            <a:endParaRPr lang="en-US" sz="2000" dirty="0"/>
          </a:p>
        </p:txBody>
      </p:sp>
      <p:sp>
        <p:nvSpPr>
          <p:cNvPr id="13" name="Shape 9"/>
          <p:cNvSpPr/>
          <p:nvPr/>
        </p:nvSpPr>
        <p:spPr>
          <a:xfrm>
            <a:off x="6217920" y="3520440"/>
            <a:ext cx="5120640" cy="1828800"/>
          </a:xfrm>
          <a:prstGeom prst="roundRect">
            <a:avLst>
              <a:gd name="adj" fmla="val 3000"/>
            </a:avLst>
          </a:prstGeom>
          <a:solidFill>
            <a:srgbClr val="7A1F18"/>
          </a:solidFill>
          <a:ln/>
        </p:spPr>
      </p:sp>
      <p:sp>
        <p:nvSpPr>
          <p:cNvPr id="14" name="Shape 10"/>
          <p:cNvSpPr/>
          <p:nvPr/>
        </p:nvSpPr>
        <p:spPr>
          <a:xfrm>
            <a:off x="6537960" y="3886200"/>
            <a:ext cx="640080" cy="64008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5" name="Image 2" descr="ic_x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39128" y="4087368"/>
            <a:ext cx="237744" cy="23774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406640" y="3611880"/>
            <a:ext cx="37490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Cancelar</a:t>
            </a:r>
            <a:endParaRPr lang="en-US" sz="2000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F3D9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caixa fecha-se e regressas à prova. A prova NÃO foi submetida.</a:t>
            </a:r>
            <a:endParaRPr lang="en-US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 92 — MATEMÁTICA (ITEM EM PAPEL)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Preencher a folha de resposta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94360" y="16459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parte destacável da folha de resposta (e da folha de continuação, se aplicável), escreve: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94360" y="2286000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DCEEF5"/>
          </a:solidFill>
          <a:ln/>
        </p:spPr>
      </p:sp>
      <p:sp>
        <p:nvSpPr>
          <p:cNvPr id="7" name="Shape 5"/>
          <p:cNvSpPr/>
          <p:nvPr/>
        </p:nvSpPr>
        <p:spPr>
          <a:xfrm>
            <a:off x="868680" y="2514600"/>
            <a:ext cx="457200" cy="45720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251460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a)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08760" y="2286000"/>
            <a:ext cx="9875520" cy="9144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teu nome completo, de forma legível e sem abreviaturas.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94360" y="3337560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DCEEF5"/>
          </a:solidFill>
          <a:ln/>
        </p:spPr>
      </p:sp>
      <p:sp>
        <p:nvSpPr>
          <p:cNvPr id="11" name="Shape 9"/>
          <p:cNvSpPr/>
          <p:nvPr/>
        </p:nvSpPr>
        <p:spPr>
          <a:xfrm>
            <a:off x="868680" y="3566160"/>
            <a:ext cx="457200" cy="45720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12" name="Text 10"/>
          <p:cNvSpPr/>
          <p:nvPr/>
        </p:nvSpPr>
        <p:spPr>
          <a:xfrm>
            <a:off x="868680" y="35661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b)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508760" y="3337560"/>
            <a:ext cx="9875520" cy="9144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número do cartão de cidadão ou o número interno.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594360" y="4389120"/>
            <a:ext cx="10972800" cy="914400"/>
          </a:xfrm>
          <a:prstGeom prst="roundRect">
            <a:avLst>
              <a:gd name="adj" fmla="val 5000"/>
            </a:avLst>
          </a:prstGeom>
          <a:solidFill>
            <a:srgbClr val="DCEEF5"/>
          </a:solidFill>
          <a:ln/>
        </p:spPr>
      </p:sp>
      <p:sp>
        <p:nvSpPr>
          <p:cNvPr id="15" name="Shape 13"/>
          <p:cNvSpPr/>
          <p:nvPr/>
        </p:nvSpPr>
        <p:spPr>
          <a:xfrm>
            <a:off x="868680" y="4617720"/>
            <a:ext cx="457200" cy="457200"/>
          </a:xfrm>
          <a:prstGeom prst="ellipse">
            <a:avLst/>
          </a:prstGeom>
          <a:solidFill>
            <a:srgbClr val="1C7293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4617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c)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508760" y="4389120"/>
            <a:ext cx="9875520" cy="914400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assinatura, conforme o cartão de cidadão ou documento de identificação equivalente.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594360" y="562356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prova realiza-se em suporte digital; </a:t>
            </a:r>
            <a:r>
              <a:rPr lang="en-US" sz="1250" i="1" dirty="0" err="1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apenas</a:t>
            </a:r>
            <a:r>
              <a:rPr lang="en-US" sz="125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i="1" dirty="0" err="1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</a:t>
            </a:r>
            <a:r>
              <a:rPr lang="en-US" sz="125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i="1" dirty="0" err="1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itens</a:t>
            </a:r>
            <a:r>
              <a:rPr lang="en-US" sz="125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construção de Matemática (92) </a:t>
            </a:r>
            <a:r>
              <a:rPr lang="en-US" sz="1250" i="1" dirty="0" err="1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são</a:t>
            </a:r>
            <a:r>
              <a:rPr lang="en-US" sz="125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feito em papel.</a:t>
            </a:r>
            <a:endParaRPr lang="en-US" sz="125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 92 — MATEMÁTICA (ITEM EM PAPEL)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Rasuras no cabeçalho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10972800" cy="2377440"/>
          </a:xfrm>
          <a:prstGeom prst="roundRect">
            <a:avLst>
              <a:gd name="adj" fmla="val 2692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2697480"/>
            <a:ext cx="822960" cy="82296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7" name="Image 0" descr="ic_pen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3584" y="2935224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48840" y="1920240"/>
            <a:ext cx="92354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2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houver rasura no preenchimento (na 1.ª folha ou na de continuação), sobretudo quando já há respostas registadas, a folha NÃO é substituída: a alteração é registada de modo legível.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594360" y="4389120"/>
            <a:ext cx="10972800" cy="1417320"/>
          </a:xfrm>
          <a:prstGeom prst="roundRect">
            <a:avLst>
              <a:gd name="adj" fmla="val 3871"/>
            </a:avLst>
          </a:prstGeom>
          <a:solidFill>
            <a:srgbClr val="0B3C5D"/>
          </a:solidFill>
          <a:ln/>
        </p:spPr>
      </p:sp>
      <p:sp>
        <p:nvSpPr>
          <p:cNvPr id="10" name="Text 7"/>
          <p:cNvSpPr/>
          <p:nvPr/>
        </p:nvSpPr>
        <p:spPr>
          <a:xfrm>
            <a:off x="914400" y="4480560"/>
            <a:ext cx="104241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registar:  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alteração é identificada no reverso da parte destacável, com as assinaturas de, pelo menos, um professor vigilante e do aluno. Ex.: “Rasurei o número de cartão de cidadão, devendo ler-se………”, seguido das assinaturas.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 92 — MATEMÁTICA (ITEM EM PAPEL)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Folha de continuação e código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28800"/>
            <a:ext cx="5649113" cy="1143000"/>
          </a:xfrm>
          <a:prstGeom prst="roundRect">
            <a:avLst>
              <a:gd name="adj" fmla="val 4000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868680" y="208026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7" name="Image 0" descr="ic_qr_navy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101" y="2246681"/>
            <a:ext cx="307238" cy="30723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37360" y="1828800"/>
            <a:ext cx="4942974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Número replicado  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número da primeira folha (abaixo do código QR) é sempre replicado na(s) folha(s) seguinte(s).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594360" y="3108960"/>
            <a:ext cx="5596128" cy="1143000"/>
          </a:xfrm>
          <a:prstGeom prst="roundRect">
            <a:avLst>
              <a:gd name="adj" fmla="val 4000"/>
            </a:avLst>
          </a:prstGeom>
          <a:solidFill>
            <a:srgbClr val="DCEEF5"/>
          </a:solidFill>
          <a:ln/>
        </p:spPr>
      </p:sp>
      <p:sp>
        <p:nvSpPr>
          <p:cNvPr id="10" name="Shape 7"/>
          <p:cNvSpPr/>
          <p:nvPr/>
        </p:nvSpPr>
        <p:spPr>
          <a:xfrm>
            <a:off x="868680" y="3360420"/>
            <a:ext cx="640080" cy="64008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ic_pencil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101" y="3526841"/>
            <a:ext cx="307238" cy="30723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737360" y="3108960"/>
            <a:ext cx="4896612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item por folha  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folha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respondes apenas ao item </a:t>
            </a:r>
            <a:r>
              <a:rPr lang="en-US" sz="1600" dirty="0" err="1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assinalado</a:t>
            </a: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dirty="0"/>
          </a:p>
        </p:txBody>
      </p:sp>
      <p:sp>
        <p:nvSpPr>
          <p:cNvPr id="13" name="Shape 9"/>
          <p:cNvSpPr/>
          <p:nvPr/>
        </p:nvSpPr>
        <p:spPr>
          <a:xfrm>
            <a:off x="594360" y="4389119"/>
            <a:ext cx="5550408" cy="1876769"/>
          </a:xfrm>
          <a:prstGeom prst="roundRect">
            <a:avLst>
              <a:gd name="adj" fmla="val 3571"/>
            </a:avLst>
          </a:prstGeom>
          <a:solidFill>
            <a:srgbClr val="0B3C5D"/>
          </a:solidFill>
          <a:ln/>
        </p:spPr>
      </p:sp>
      <p:sp>
        <p:nvSpPr>
          <p:cNvPr id="14" name="Shape 10"/>
          <p:cNvSpPr/>
          <p:nvPr/>
        </p:nvSpPr>
        <p:spPr>
          <a:xfrm>
            <a:off x="868680" y="4709160"/>
            <a:ext cx="640080" cy="64008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15" name="Image 2" descr="ic_pen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5101" y="4875581"/>
            <a:ext cx="307238" cy="30723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737361" y="4658940"/>
            <a:ext cx="416876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Papel do vigilante  </a:t>
            </a:r>
            <a:endParaRPr lang="en-US" dirty="0"/>
          </a:p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</a:t>
            </a:r>
            <a:r>
              <a:rPr lang="en-US" sz="16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precises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6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uma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folha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extra (</a:t>
            </a:r>
            <a:r>
              <a:rPr lang="en-US" sz="16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folha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600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continuação</a:t>
            </a: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o professor vigilante copia o número existente abaixo do código QR da primeira folha (ex.: 100000), preenchendo quer os quadrados, quer os círculos.</a:t>
            </a:r>
            <a:endParaRPr lang="en-US" dirty="0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F051A65E-3E87-43ED-8C0D-1539E61BF4F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978" b="3737"/>
          <a:stretch/>
        </p:blipFill>
        <p:spPr>
          <a:xfrm>
            <a:off x="6920078" y="64169"/>
            <a:ext cx="5266996" cy="3769909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901D771F-B8ED-4D9D-BFBD-533B0CEB0A0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9125" y="4175904"/>
            <a:ext cx="5059093" cy="2621989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SITUAÇÕES ESPECIAIS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 algo correr mal com o equipamento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2011680"/>
            <a:ext cx="3566160" cy="3108960"/>
          </a:xfrm>
          <a:prstGeom prst="roundRect">
            <a:avLst>
              <a:gd name="adj" fmla="val 2059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1920240" y="2377440"/>
            <a:ext cx="914400" cy="91440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7" name="Image 0" descr="ic_logout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7128" y="2624328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822960" y="34747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Saíste da plataforma</a:t>
            </a:r>
            <a:endParaRPr lang="en-US" dirty="0"/>
          </a:p>
        </p:txBody>
      </p:sp>
      <p:sp>
        <p:nvSpPr>
          <p:cNvPr id="9" name="Text 6"/>
          <p:cNvSpPr/>
          <p:nvPr/>
        </p:nvSpPr>
        <p:spPr>
          <a:xfrm>
            <a:off x="868680" y="41148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6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Insere novamente as credenciais e clica em “Iniciar sessão” para voltar a entrar.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4315968" y="2011680"/>
            <a:ext cx="3566160" cy="3108960"/>
          </a:xfrm>
          <a:prstGeom prst="roundRect">
            <a:avLst>
              <a:gd name="adj" fmla="val 2059"/>
            </a:avLst>
          </a:prstGeom>
          <a:solidFill>
            <a:srgbClr val="DCEEF5"/>
          </a:solidFill>
          <a:ln/>
        </p:spPr>
      </p:sp>
      <p:sp>
        <p:nvSpPr>
          <p:cNvPr id="11" name="Shape 8"/>
          <p:cNvSpPr/>
          <p:nvPr/>
        </p:nvSpPr>
        <p:spPr>
          <a:xfrm>
            <a:off x="5641848" y="2377440"/>
            <a:ext cx="914400" cy="91440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2" name="Image 1" descr="ic_power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88736" y="2624328"/>
            <a:ext cx="420624" cy="420624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544568" y="34747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computador desligou-se</a:t>
            </a:r>
            <a:endParaRPr lang="en-US" dirty="0"/>
          </a:p>
        </p:txBody>
      </p:sp>
      <p:sp>
        <p:nvSpPr>
          <p:cNvPr id="14" name="Text 10"/>
          <p:cNvSpPr/>
          <p:nvPr/>
        </p:nvSpPr>
        <p:spPr>
          <a:xfrm>
            <a:off x="4590288" y="41148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6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Liga-o e reinicia o processo: credenciais + Iniciar sessão + Iniciar prova.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8037576" y="2011680"/>
            <a:ext cx="3566160" cy="3108960"/>
          </a:xfrm>
          <a:prstGeom prst="roundRect">
            <a:avLst>
              <a:gd name="adj" fmla="val 2059"/>
            </a:avLst>
          </a:prstGeom>
          <a:solidFill>
            <a:srgbClr val="DCEEF5"/>
          </a:solidFill>
          <a:ln/>
        </p:spPr>
      </p:sp>
      <p:sp>
        <p:nvSpPr>
          <p:cNvPr id="16" name="Shape 12"/>
          <p:cNvSpPr/>
          <p:nvPr/>
        </p:nvSpPr>
        <p:spPr>
          <a:xfrm>
            <a:off x="9363456" y="2377440"/>
            <a:ext cx="914400" cy="91440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7" name="Image 2" descr="ic_wifi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10344" y="2624328"/>
            <a:ext cx="420624" cy="42062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8266176" y="347472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Ficaste sem internet</a:t>
            </a:r>
            <a:endParaRPr lang="en-US" dirty="0"/>
          </a:p>
        </p:txBody>
      </p:sp>
      <p:sp>
        <p:nvSpPr>
          <p:cNvPr id="19" name="Text 14"/>
          <p:cNvSpPr/>
          <p:nvPr/>
        </p:nvSpPr>
        <p:spPr>
          <a:xfrm>
            <a:off x="8311896" y="411480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06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Tenta ligar-te novamente à internet ou pede ajuda ao professor.</a:t>
            </a:r>
            <a:endParaRPr lang="en-US" sz="1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SITUAÇÕES ESPECIAIS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Desistência da realização da prova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74520"/>
            <a:ext cx="10972800" cy="1371600"/>
          </a:xfrm>
          <a:prstGeom prst="roundRect">
            <a:avLst>
              <a:gd name="adj" fmla="val 4000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960120" y="2194560"/>
            <a:ext cx="731520" cy="73152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7" name="Image 0" descr="ic_hand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288" y="2395728"/>
            <a:ext cx="329184" cy="32918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011680" y="1965960"/>
            <a:ext cx="94183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caso de desistência, NÃO deves escrever qualquer declaração formal de desistência — nem na prova digital, nem nas folhas de resposta de Matemática.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594360" y="3429000"/>
            <a:ext cx="5349240" cy="1691640"/>
          </a:xfrm>
          <a:prstGeom prst="roundRect">
            <a:avLst>
              <a:gd name="adj" fmla="val 3243"/>
            </a:avLst>
          </a:prstGeom>
          <a:solidFill>
            <a:srgbClr val="0B3C5D"/>
          </a:solidFill>
          <a:ln/>
        </p:spPr>
      </p:sp>
      <p:sp>
        <p:nvSpPr>
          <p:cNvPr id="10" name="Shape 7"/>
          <p:cNvSpPr/>
          <p:nvPr/>
        </p:nvSpPr>
        <p:spPr>
          <a:xfrm>
            <a:off x="914400" y="3794760"/>
            <a:ext cx="731520" cy="73152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11" name="Image 1" descr="ic_hourglass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3856" y="4014216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783080" y="3520440"/>
            <a:ext cx="402336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podes abandonar a sala antes do final do tempo de duração da prova.</a:t>
            </a:r>
            <a:endParaRPr lang="en-US" sz="1600" dirty="0"/>
          </a:p>
        </p:txBody>
      </p:sp>
      <p:sp>
        <p:nvSpPr>
          <p:cNvPr id="13" name="Shape 9"/>
          <p:cNvSpPr/>
          <p:nvPr/>
        </p:nvSpPr>
        <p:spPr>
          <a:xfrm>
            <a:off x="6172200" y="3429000"/>
            <a:ext cx="5394960" cy="1691640"/>
          </a:xfrm>
          <a:prstGeom prst="roundRect">
            <a:avLst>
              <a:gd name="adj" fmla="val 3243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492240" y="3794760"/>
            <a:ext cx="731520" cy="73152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5" name="Image 2" descr="ic_file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11696" y="4014216"/>
            <a:ext cx="292608" cy="292608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360920" y="3520440"/>
            <a:ext cx="3977640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folhas de Matemática são enviadas ao agrupamento do JNE para classificação, ainda que tenham apenas o cabeçalho preenchido.</a:t>
            </a:r>
            <a:endParaRPr lang="en-US" sz="16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F2A900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Advertências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874520"/>
            <a:ext cx="5440680" cy="1691640"/>
          </a:xfrm>
          <a:prstGeom prst="roundRect">
            <a:avLst>
              <a:gd name="adj" fmla="val 3784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2331720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7" name="Image 0" descr="ic_pencil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144" y="2569464"/>
            <a:ext cx="301752" cy="30175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74520" y="2130552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Nada a lápis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874520" y="2587752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Provas (ou partes) feitas a lápis, sem indicação expressa, não são consideradas para classificação.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6245352" y="1874520"/>
            <a:ext cx="5440680" cy="1691640"/>
          </a:xfrm>
          <a:prstGeom prst="roundRect">
            <a:avLst>
              <a:gd name="adj" fmla="val 3784"/>
            </a:avLst>
          </a:prstGeom>
          <a:solidFill>
            <a:srgbClr val="DCEEF5"/>
          </a:solidFill>
          <a:ln/>
        </p:spPr>
      </p:sp>
      <p:sp>
        <p:nvSpPr>
          <p:cNvPr id="11" name="Shape 8"/>
          <p:cNvSpPr/>
          <p:nvPr/>
        </p:nvSpPr>
        <p:spPr>
          <a:xfrm>
            <a:off x="6565392" y="2331720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2" name="Image 1" descr="ic_users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3136" y="2569464"/>
            <a:ext cx="301752" cy="30175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525512" y="2130552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partilha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7525512" y="2587752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é permitida a partilha de material.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594360" y="3749040"/>
            <a:ext cx="5440680" cy="1691640"/>
          </a:xfrm>
          <a:prstGeom prst="roundRect">
            <a:avLst>
              <a:gd name="adj" fmla="val 3784"/>
            </a:avLst>
          </a:prstGeom>
          <a:solidFill>
            <a:srgbClr val="DCEEF5"/>
          </a:solidFill>
          <a:ln/>
        </p:spPr>
      </p:sp>
      <p:sp>
        <p:nvSpPr>
          <p:cNvPr id="16" name="Shape 12"/>
          <p:cNvSpPr/>
          <p:nvPr/>
        </p:nvSpPr>
        <p:spPr>
          <a:xfrm>
            <a:off x="914400" y="4206240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17" name="Image 2" descr="ic_trash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52144" y="4443984"/>
            <a:ext cx="301752" cy="301752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874520" y="4005072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Rascunhos recolhidos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1874520" y="4462272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folhas de rascunho são recolhidas no final.</a:t>
            </a:r>
            <a:endParaRPr lang="en-US" sz="1600" dirty="0"/>
          </a:p>
        </p:txBody>
      </p:sp>
      <p:sp>
        <p:nvSpPr>
          <p:cNvPr id="20" name="Shape 15"/>
          <p:cNvSpPr/>
          <p:nvPr/>
        </p:nvSpPr>
        <p:spPr>
          <a:xfrm>
            <a:off x="6245352" y="3749040"/>
            <a:ext cx="5440680" cy="1691640"/>
          </a:xfrm>
          <a:prstGeom prst="roundRect">
            <a:avLst>
              <a:gd name="adj" fmla="val 3784"/>
            </a:avLst>
          </a:prstGeom>
          <a:solidFill>
            <a:srgbClr val="DCEEF5"/>
          </a:solidFill>
          <a:ln/>
        </p:spPr>
      </p:sp>
      <p:sp>
        <p:nvSpPr>
          <p:cNvPr id="21" name="Shape 16"/>
          <p:cNvSpPr/>
          <p:nvPr/>
        </p:nvSpPr>
        <p:spPr>
          <a:xfrm>
            <a:off x="6565392" y="4206240"/>
            <a:ext cx="777240" cy="777240"/>
          </a:xfrm>
          <a:prstGeom prst="ellipse">
            <a:avLst/>
          </a:prstGeom>
          <a:solidFill>
            <a:srgbClr val="0B3C5D"/>
          </a:solidFill>
          <a:ln/>
        </p:spPr>
      </p:sp>
      <p:pic>
        <p:nvPicPr>
          <p:cNvPr id="22" name="Image 3" descr="ic_water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03136" y="4443984"/>
            <a:ext cx="301752" cy="301752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525512" y="4005072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Só água</a:t>
            </a:r>
            <a:endParaRPr lang="en-US" sz="2000" dirty="0"/>
          </a:p>
        </p:txBody>
      </p:sp>
      <p:sp>
        <p:nvSpPr>
          <p:cNvPr id="24" name="Text 18"/>
          <p:cNvSpPr/>
          <p:nvPr/>
        </p:nvSpPr>
        <p:spPr>
          <a:xfrm>
            <a:off x="7525512" y="4462272"/>
            <a:ext cx="39319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é permitida a ingestão de alimentos, à exceção de água.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3" name="Shape 1"/>
          <p:cNvSpPr/>
          <p:nvPr/>
        </p:nvSpPr>
        <p:spPr>
          <a:xfrm>
            <a:off x="5501488" y="1097280"/>
            <a:ext cx="1188720" cy="118872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4" name="Image 0" descr="ic_ma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7248" y="146304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0" y="2514600"/>
            <a:ext cx="1219169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kern="0" spc="3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ATENÇÃO AO LOCAL</a:t>
            </a: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914400" y="2971800"/>
            <a:ext cx="10362895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05000"/>
              </a:lnSpc>
              <a:buNone/>
            </a:pPr>
            <a:r>
              <a:rPr lang="en-US" sz="32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Todas as provas finais e de equivalência à</a:t>
            </a:r>
            <a:endParaRPr lang="en-US" sz="3200" dirty="0"/>
          </a:p>
          <a:p>
            <a:pPr marL="0" indent="0" algn="ctr">
              <a:lnSpc>
                <a:spcPct val="105000"/>
              </a:lnSpc>
              <a:buNone/>
            </a:pPr>
            <a:r>
              <a:rPr lang="en-US" sz="32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frequência do 3.º ciclo realizam-se na</a:t>
            </a:r>
            <a:endParaRPr lang="en-US" sz="3200" dirty="0"/>
          </a:p>
        </p:txBody>
      </p:sp>
      <p:sp>
        <p:nvSpPr>
          <p:cNvPr id="7" name="Text 4"/>
          <p:cNvSpPr/>
          <p:nvPr/>
        </p:nvSpPr>
        <p:spPr>
          <a:xfrm>
            <a:off x="457200" y="4069080"/>
            <a:ext cx="11277295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ESCOLA PROFESSOR NORONHA FEIO</a:t>
            </a:r>
            <a:endParaRPr lang="en-US" sz="3400" dirty="0"/>
          </a:p>
        </p:txBody>
      </p:sp>
      <p:sp>
        <p:nvSpPr>
          <p:cNvPr id="8" name="Text 5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DURANTE A PROVA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Tolerância e folhas de resposta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920240"/>
            <a:ext cx="10972800" cy="1645920"/>
          </a:xfrm>
          <a:prstGeom prst="roundRect">
            <a:avLst>
              <a:gd name="adj" fmla="val 3889"/>
            </a:avLst>
          </a:prstGeom>
          <a:solidFill>
            <a:srgbClr val="0B3C5D"/>
          </a:solidFill>
          <a:ln/>
        </p:spPr>
      </p:sp>
      <p:sp>
        <p:nvSpPr>
          <p:cNvPr id="6" name="Shape 4"/>
          <p:cNvSpPr/>
          <p:nvPr/>
        </p:nvSpPr>
        <p:spPr>
          <a:xfrm>
            <a:off x="1005840" y="2286000"/>
            <a:ext cx="914400" cy="91440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7" name="Image 0" descr="ic_hourglass_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728" y="2532888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48840" y="2011680"/>
            <a:ext cx="9235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Tolerância</a:t>
            </a:r>
            <a:endParaRPr lang="en-US" sz="2000" dirty="0">
              <a:solidFill>
                <a:srgbClr val="00B0F0"/>
              </a:solidFill>
            </a:endParaRPr>
          </a:p>
          <a:p>
            <a:pPr marL="0" indent="0">
              <a:lnSpc>
                <a:spcPct val="108000"/>
              </a:lnSpc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queira usar o tempo de tolerância só pode abandonar a sala no final do mesmo.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94360" y="3749040"/>
            <a:ext cx="10972800" cy="1645920"/>
          </a:xfrm>
          <a:prstGeom prst="roundRect">
            <a:avLst>
              <a:gd name="adj" fmla="val 3889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005840" y="4114800"/>
            <a:ext cx="914400" cy="91440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ic_swap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2728" y="4361688"/>
            <a:ext cx="420624" cy="42062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148840" y="3840480"/>
            <a:ext cx="92354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Substituição de folhas (Matemática 92)</a:t>
            </a:r>
            <a:endParaRPr lang="en-US" sz="2000" dirty="0"/>
          </a:p>
          <a:p>
            <a:pPr marL="0" indent="0">
              <a:lnSpc>
                <a:spcPct val="108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Podes riscar respostas, ou partes de respostas, que não queiras ver classificadas — sem necessidade de substituir a folha de prova.</a:t>
            </a:r>
            <a:endParaRPr lang="en-US" sz="20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1">
    <p:bg>
      <p:bgPr>
        <a:solidFill>
          <a:srgbClr val="1C72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2"/>
          <p:cNvSpPr/>
          <p:nvPr/>
        </p:nvSpPr>
        <p:spPr>
          <a:xfrm>
            <a:off x="914400" y="4994710"/>
            <a:ext cx="10362895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Na </a:t>
            </a:r>
            <a:r>
              <a:rPr lang="en-US" sz="2100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página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do </a:t>
            </a:r>
            <a:r>
              <a:rPr lang="en-US" sz="2100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agrupamento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(</a:t>
            </a:r>
            <a:r>
              <a:rPr lang="en-US" sz="2100" dirty="0">
                <a:solidFill>
                  <a:srgbClr val="00B0F0"/>
                </a:solidFill>
                <a:latin typeface="Georgia" pitchFamily="34" charset="0"/>
                <a:ea typeface="Georgia" pitchFamily="34" charset="-122"/>
                <a:cs typeface="Georgia" pitchFamily="34" charset="-12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www.aelavq.net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) </a:t>
            </a:r>
            <a:r>
              <a:rPr lang="en-US" sz="2100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estão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disponíveis os documentos legais</a:t>
            </a:r>
            <a:endParaRPr lang="en-US" sz="2100" dirty="0"/>
          </a:p>
          <a:p>
            <a:pPr marL="0" indent="0" algn="ctr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sobre provas e exames e uma seleção da informação relevante para os alunos.</a:t>
            </a:r>
            <a:endParaRPr lang="en-US" sz="21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57D4854-0671-4FFC-A449-DF707AC514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781" y="1119176"/>
            <a:ext cx="11374437" cy="3753374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CF670532-ABDE-41BF-9FFE-986077861BBF}"/>
              </a:ext>
            </a:extLst>
          </p:cNvPr>
          <p:cNvSpPr/>
          <p:nvPr/>
        </p:nvSpPr>
        <p:spPr>
          <a:xfrm>
            <a:off x="1860884" y="2582778"/>
            <a:ext cx="1251284" cy="609601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2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1688775" y="0"/>
            <a:ext cx="502920" cy="6858000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640080"/>
            <a:ext cx="10058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RESUMO</a:t>
            </a:r>
            <a:endParaRPr lang="en-US" sz="1500" dirty="0">
              <a:solidFill>
                <a:srgbClr val="00B0F0"/>
              </a:solidFill>
            </a:endParaRPr>
          </a:p>
        </p:txBody>
      </p:sp>
      <p:sp>
        <p:nvSpPr>
          <p:cNvPr id="4" name="Text 2"/>
          <p:cNvSpPr/>
          <p:nvPr/>
        </p:nvSpPr>
        <p:spPr>
          <a:xfrm>
            <a:off x="713232" y="1005840"/>
            <a:ext cx="10058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de cada prova, lembra-te: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731520" y="2011680"/>
            <a:ext cx="5257800" cy="1600200"/>
          </a:xfrm>
          <a:prstGeom prst="roundRect">
            <a:avLst>
              <a:gd name="adj" fmla="val 400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005840" y="2468880"/>
            <a:ext cx="685800" cy="68580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7" name="Image 0" descr="ic_clo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8720" y="265176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74520" y="2286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Chega 30 minutos antes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1874520" y="278892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Junto à sala. A chamada é 25 min antes.</a:t>
            </a:r>
            <a:endParaRPr lang="en-US" sz="1600" dirty="0"/>
          </a:p>
        </p:txBody>
      </p:sp>
      <p:sp>
        <p:nvSpPr>
          <p:cNvPr id="10" name="Shape 7"/>
          <p:cNvSpPr/>
          <p:nvPr/>
        </p:nvSpPr>
        <p:spPr>
          <a:xfrm>
            <a:off x="6400800" y="2011680"/>
            <a:ext cx="5257800" cy="1600200"/>
          </a:xfrm>
          <a:prstGeom prst="roundRect">
            <a:avLst>
              <a:gd name="adj" fmla="val 400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675120" y="2468880"/>
            <a:ext cx="685800" cy="68580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12" name="Image 1" descr="ic_i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0" y="2651760"/>
            <a:ext cx="320040" cy="32004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543800" y="2286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Leva o cartão de cidadão</a:t>
            </a:r>
            <a:endParaRPr lang="en-US" sz="2000" dirty="0"/>
          </a:p>
        </p:txBody>
      </p:sp>
      <p:sp>
        <p:nvSpPr>
          <p:cNvPr id="14" name="Text 10"/>
          <p:cNvSpPr/>
          <p:nvPr/>
        </p:nvSpPr>
        <p:spPr>
          <a:xfrm>
            <a:off x="7543800" y="278892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sua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ausência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vários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procedimentos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burocráticos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  <p:sp>
        <p:nvSpPr>
          <p:cNvPr id="15" name="Shape 11"/>
          <p:cNvSpPr/>
          <p:nvPr/>
        </p:nvSpPr>
        <p:spPr>
          <a:xfrm>
            <a:off x="731520" y="3840480"/>
            <a:ext cx="5257800" cy="1600200"/>
          </a:xfrm>
          <a:prstGeom prst="roundRect">
            <a:avLst>
              <a:gd name="adj" fmla="val 400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6" name="Shape 12"/>
          <p:cNvSpPr/>
          <p:nvPr/>
        </p:nvSpPr>
        <p:spPr>
          <a:xfrm>
            <a:off x="1005840" y="4297680"/>
            <a:ext cx="685800" cy="68580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17" name="Image 2" descr="ic_phon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8720" y="4480560"/>
            <a:ext cx="320040" cy="32004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1874520" y="41148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Sem telemóvel nem smartwatch</a:t>
            </a:r>
            <a:endParaRPr lang="en-US" sz="2000" dirty="0"/>
          </a:p>
        </p:txBody>
      </p:sp>
      <p:sp>
        <p:nvSpPr>
          <p:cNvPr id="19" name="Text 14"/>
          <p:cNvSpPr/>
          <p:nvPr/>
        </p:nvSpPr>
        <p:spPr>
          <a:xfrm>
            <a:off x="1874520" y="461772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Detetado contigo = prova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anulada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</a:p>
          <a:p>
            <a:pPr marL="0" indent="0">
              <a:lnSpc>
                <a:spcPct val="102000"/>
              </a:lnSpc>
              <a:buNone/>
            </a:pP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ser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entregue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antes de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entrar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sala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  <p:sp>
        <p:nvSpPr>
          <p:cNvPr id="20" name="Shape 15"/>
          <p:cNvSpPr/>
          <p:nvPr/>
        </p:nvSpPr>
        <p:spPr>
          <a:xfrm>
            <a:off x="6400800" y="3840480"/>
            <a:ext cx="5257800" cy="1600200"/>
          </a:xfrm>
          <a:prstGeom prst="roundRect">
            <a:avLst>
              <a:gd name="adj" fmla="val 4000"/>
            </a:avLst>
          </a:prstGeom>
          <a:solidFill>
            <a:srgbClr val="FFFFFF">
              <a:alpha val="1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1" name="Shape 16"/>
          <p:cNvSpPr/>
          <p:nvPr/>
        </p:nvSpPr>
        <p:spPr>
          <a:xfrm>
            <a:off x="6675120" y="4297680"/>
            <a:ext cx="685800" cy="68580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22" name="Image 3" descr="ic_calc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58000" y="4480560"/>
            <a:ext cx="320040" cy="32004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7543800" y="41148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Só uma calculadora</a:t>
            </a:r>
            <a:endParaRPr lang="en-US" sz="2000" dirty="0"/>
          </a:p>
        </p:txBody>
      </p:sp>
      <p:sp>
        <p:nvSpPr>
          <p:cNvPr id="24" name="Text 18"/>
          <p:cNvSpPr/>
          <p:nvPr/>
        </p:nvSpPr>
        <p:spPr>
          <a:xfrm>
            <a:off x="7543800" y="4617720"/>
            <a:ext cx="3931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 confirma-a na escola se </a:t>
            </a:r>
            <a:r>
              <a:rPr lang="en-US" sz="1600" dirty="0" err="1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tiveres</a:t>
            </a: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dúvidas.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3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6693408"/>
            <a:ext cx="12191695" cy="164592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4" name="Shape 2"/>
          <p:cNvSpPr/>
          <p:nvPr/>
        </p:nvSpPr>
        <p:spPr>
          <a:xfrm>
            <a:off x="5011801" y="1528008"/>
            <a:ext cx="2168092" cy="2041358"/>
          </a:xfrm>
          <a:prstGeom prst="ellipse">
            <a:avLst/>
          </a:prstGeom>
          <a:solidFill>
            <a:srgbClr val="00B0F0"/>
          </a:solidFill>
          <a:ln/>
        </p:spPr>
      </p:sp>
      <p:sp>
        <p:nvSpPr>
          <p:cNvPr id="6" name="Text 3"/>
          <p:cNvSpPr/>
          <p:nvPr/>
        </p:nvSpPr>
        <p:spPr>
          <a:xfrm>
            <a:off x="0" y="3615086"/>
            <a:ext cx="1219169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Bom trabalho!</a:t>
            </a:r>
            <a:endParaRPr lang="en-US" sz="4800" dirty="0"/>
          </a:p>
        </p:txBody>
      </p:sp>
      <p:sp>
        <p:nvSpPr>
          <p:cNvPr id="7" name="Text 4"/>
          <p:cNvSpPr/>
          <p:nvPr/>
        </p:nvSpPr>
        <p:spPr>
          <a:xfrm>
            <a:off x="0" y="4712366"/>
            <a:ext cx="12191695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Provas Finais e Provas de Equivalência à Frequência — 9.º Ano</a:t>
            </a:r>
            <a:endParaRPr lang="en-US" sz="1600" dirty="0"/>
          </a:p>
        </p:txBody>
      </p:sp>
      <p:pic>
        <p:nvPicPr>
          <p:cNvPr id="8" name="Picture 2" descr="Ligações | AELAVQ">
            <a:extLst>
              <a:ext uri="{FF2B5EF4-FFF2-40B4-BE49-F238E27FC236}">
                <a16:creationId xmlns:a16="http://schemas.microsoft.com/office/drawing/2014/main" id="{2DD495A1-DF28-4B88-828B-B706D2FE8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3780" y="1825265"/>
            <a:ext cx="1549480" cy="1399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PROVAS FINAIS — 9.º ANO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 realiza as Provas Finais?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737360"/>
            <a:ext cx="6675120" cy="1874520"/>
          </a:xfrm>
          <a:prstGeom prst="roundRect">
            <a:avLst>
              <a:gd name="adj" fmla="val 3902"/>
            </a:avLst>
          </a:prstGeom>
          <a:solidFill>
            <a:srgbClr val="0B3C5D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2057400"/>
            <a:ext cx="777240" cy="77724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7" name="Image 0" descr="ic_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057400"/>
            <a:ext cx="777240" cy="7772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874520" y="1920240"/>
            <a:ext cx="521208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Carácter OBRIGATÓRIO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1.ª fase das provas finais do ensino básico é obrigatória para todos os alunos do 9.º ano, exceto os que tenham ficado retidos por faltas.</a:t>
            </a:r>
            <a:endParaRPr lang="en-US" sz="2400" dirty="0"/>
          </a:p>
        </p:txBody>
      </p:sp>
      <p:sp>
        <p:nvSpPr>
          <p:cNvPr id="9" name="Shape 6"/>
          <p:cNvSpPr/>
          <p:nvPr/>
        </p:nvSpPr>
        <p:spPr>
          <a:xfrm>
            <a:off x="7452360" y="1737360"/>
            <a:ext cx="4114800" cy="1874520"/>
          </a:xfrm>
          <a:prstGeom prst="roundRect">
            <a:avLst>
              <a:gd name="adj" fmla="val 3902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772400" y="1920240"/>
            <a:ext cx="3520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Alunos internos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reúne condições de admissão como aluno interno é admitido automaticamente à 1.ª fase e não precisa de fazer inscrição.</a:t>
            </a:r>
            <a:endParaRPr lang="en-US" sz="2400" dirty="0"/>
          </a:p>
        </p:txBody>
      </p:sp>
      <p:sp>
        <p:nvSpPr>
          <p:cNvPr id="11" name="Shape 8"/>
          <p:cNvSpPr/>
          <p:nvPr/>
        </p:nvSpPr>
        <p:spPr>
          <a:xfrm>
            <a:off x="594360" y="3794760"/>
            <a:ext cx="10972800" cy="2423160"/>
          </a:xfrm>
          <a:prstGeom prst="roundRect">
            <a:avLst>
              <a:gd name="adj" fmla="val 2264"/>
            </a:avLst>
          </a:prstGeom>
          <a:solidFill>
            <a:srgbClr val="FBF1DC"/>
          </a:solidFill>
          <a:ln w="19050">
            <a:solidFill>
              <a:srgbClr val="F2A90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914400" y="4114800"/>
            <a:ext cx="777240" cy="77724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13" name="Image 1" descr="ic_pe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2144" y="4352544"/>
            <a:ext cx="301752" cy="30175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1874520" y="4114800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 NÃO reúne condições de aluno interno → realiza como AUTOPROPOSTO</a:t>
            </a:r>
            <a:endParaRPr lang="en-US" sz="2400" dirty="0"/>
          </a:p>
        </p:txBody>
      </p:sp>
      <p:sp>
        <p:nvSpPr>
          <p:cNvPr id="15" name="Text 11"/>
          <p:cNvSpPr/>
          <p:nvPr/>
        </p:nvSpPr>
        <p:spPr>
          <a:xfrm>
            <a:off x="1874520" y="4709160"/>
            <a:ext cx="94183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Obrigatoriamente na 1.ª fase. </a:t>
            </a:r>
            <a:r>
              <a:rPr lang="en-US" sz="20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Inscrição até 2 dias após a afixação das pautas de avaliação interna final, na plataforma PIEPE — jnepiepe.dge.mec.pt. A prova final de Português dos autopropostos tem duas componentes: escrita e oral.</a:t>
            </a:r>
            <a:endParaRPr lang="en-US" sz="2000" dirty="0"/>
          </a:p>
        </p:txBody>
      </p:sp>
      <p:sp>
        <p:nvSpPr>
          <p:cNvPr id="16" name="Text 12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ADMISSÃO COMO ALUNO INTERNO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 NÃO se reúnem condições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94360" y="160020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reúne condições de admissão como aluno interno o aluno que tenha: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94360" y="2148840"/>
            <a:ext cx="10972800" cy="841248"/>
          </a:xfrm>
          <a:prstGeom prst="roundRect">
            <a:avLst>
              <a:gd name="adj" fmla="val 5435"/>
            </a:avLst>
          </a:prstGeom>
          <a:solidFill>
            <a:srgbClr val="DCEEF5"/>
          </a:solidFill>
          <a:ln/>
        </p:spPr>
      </p:sp>
      <p:sp>
        <p:nvSpPr>
          <p:cNvPr id="7" name="Shape 5"/>
          <p:cNvSpPr/>
          <p:nvPr/>
        </p:nvSpPr>
        <p:spPr>
          <a:xfrm>
            <a:off x="822960" y="2340864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8" name="Text 6"/>
          <p:cNvSpPr/>
          <p:nvPr/>
        </p:nvSpPr>
        <p:spPr>
          <a:xfrm>
            <a:off x="822960" y="23408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a)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463040" y="2148840"/>
            <a:ext cx="9921240" cy="841248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Nível 1 simultaneamente em Português/PLNM e em Matemática.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594360" y="3108960"/>
            <a:ext cx="10972800" cy="1024128"/>
          </a:xfrm>
          <a:prstGeom prst="roundRect">
            <a:avLst>
              <a:gd name="adj" fmla="val 4464"/>
            </a:avLst>
          </a:prstGeom>
          <a:solidFill>
            <a:srgbClr val="DCEEF5"/>
          </a:solidFill>
          <a:ln/>
        </p:spPr>
      </p:sp>
      <p:sp>
        <p:nvSpPr>
          <p:cNvPr id="11" name="Shape 9"/>
          <p:cNvSpPr/>
          <p:nvPr/>
        </p:nvSpPr>
        <p:spPr>
          <a:xfrm>
            <a:off x="822960" y="3392424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33924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b)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463040" y="3108960"/>
            <a:ext cx="9921240" cy="1024128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Classificação inferior a nível 3 em três disciplinas, desde que nenhuma seja Português/PLNM ou Matemática — ou apenas uma destas seja Português ou Matemática e nela tenha obtido nível 1.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594360" y="4251960"/>
            <a:ext cx="10972800" cy="1024128"/>
          </a:xfrm>
          <a:prstGeom prst="roundRect">
            <a:avLst>
              <a:gd name="adj" fmla="val 4464"/>
            </a:avLst>
          </a:prstGeom>
          <a:solidFill>
            <a:srgbClr val="DCEEF5"/>
          </a:solidFill>
          <a:ln/>
        </p:spPr>
      </p:sp>
      <p:sp>
        <p:nvSpPr>
          <p:cNvPr id="15" name="Shape 13"/>
          <p:cNvSpPr/>
          <p:nvPr/>
        </p:nvSpPr>
        <p:spPr>
          <a:xfrm>
            <a:off x="822960" y="4535424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5354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c)</a:t>
            </a: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1463040" y="4251960"/>
            <a:ext cx="9921240" cy="1024128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Classificação inferior a nível 3 em quatro disciplinas, exceto se duas delas forem Português/PLNM e Matemática e nelas tiver obtido nível 2.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594360" y="5394960"/>
            <a:ext cx="10972800" cy="841248"/>
          </a:xfrm>
          <a:prstGeom prst="roundRect">
            <a:avLst>
              <a:gd name="adj" fmla="val 5435"/>
            </a:avLst>
          </a:prstGeom>
          <a:solidFill>
            <a:srgbClr val="DCEEF5"/>
          </a:solidFill>
          <a:ln/>
        </p:spPr>
      </p:sp>
      <p:sp>
        <p:nvSpPr>
          <p:cNvPr id="19" name="Shape 17"/>
          <p:cNvSpPr/>
          <p:nvPr/>
        </p:nvSpPr>
        <p:spPr>
          <a:xfrm>
            <a:off x="822960" y="5586984"/>
            <a:ext cx="457200" cy="457200"/>
          </a:xfrm>
          <a:prstGeom prst="ellipse">
            <a:avLst/>
          </a:prstGeom>
          <a:solidFill>
            <a:srgbClr val="C0392B"/>
          </a:solidFill>
          <a:ln/>
        </p:spPr>
      </p:sp>
      <p:sp>
        <p:nvSpPr>
          <p:cNvPr id="20" name="Text 18"/>
          <p:cNvSpPr/>
          <p:nvPr/>
        </p:nvSpPr>
        <p:spPr>
          <a:xfrm>
            <a:off x="822960" y="558698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d)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463040" y="5394960"/>
            <a:ext cx="9921240" cy="841248"/>
          </a:xfrm>
          <a:prstGeom prst="rect">
            <a:avLst/>
          </a:prstGeom>
          <a:noFill/>
          <a:ln/>
        </p:spPr>
        <p:txBody>
          <a:bodyPr wrap="square" lIns="762" tIns="762" rIns="762" bIns="762" rtlCol="0" anchor="ctr"/>
          <a:lstStyle/>
          <a:p>
            <a:pPr marL="0" indent="0">
              <a:lnSpc>
                <a:spcPct val="102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Classificação inferior a nível 3 em três ou mais disciplinas, sem prejuízo do referido nas alíneas anteriores.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2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7937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PROVAS DE EQUIVALÊNCIA À FREQUÊNCIA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 realiza estas provas?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783080"/>
            <a:ext cx="10972800" cy="1737360"/>
          </a:xfrm>
          <a:prstGeom prst="roundRect">
            <a:avLst>
              <a:gd name="adj" fmla="val 3684"/>
            </a:avLst>
          </a:prstGeom>
          <a:solidFill>
            <a:srgbClr val="0B3C5D"/>
          </a:solidFill>
          <a:ln/>
        </p:spPr>
      </p:sp>
      <p:sp>
        <p:nvSpPr>
          <p:cNvPr id="6" name="Shape 4"/>
          <p:cNvSpPr/>
          <p:nvPr/>
        </p:nvSpPr>
        <p:spPr>
          <a:xfrm>
            <a:off x="960120" y="2148840"/>
            <a:ext cx="914400" cy="91440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7" name="Image 0" descr="ic_cli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7008" y="2395728"/>
            <a:ext cx="420624" cy="4206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103120" y="1965960"/>
            <a:ext cx="92354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2400" b="1" dirty="0">
                <a:solidFill>
                  <a:srgbClr val="F2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1.ª FASE — obrigatória</a:t>
            </a:r>
            <a:endParaRPr lang="en-US" sz="2400" dirty="0"/>
          </a:p>
          <a:p>
            <a:pPr marL="0" indent="0">
              <a:lnSpc>
                <a:spcPct val="105000"/>
              </a:lnSpc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alunos que, após a avaliação sumativa interna final do 3.º período, não reúnam condições de admissão como internos realizam, como autopropostos e obrigatoriamente na 1.ª fase, as provas de equivalência à frequência nas disciplinas com classificação final inferior a nível 3.</a:t>
            </a:r>
            <a:endParaRPr lang="en-US" sz="2400" dirty="0"/>
          </a:p>
        </p:txBody>
      </p:sp>
      <p:sp>
        <p:nvSpPr>
          <p:cNvPr id="9" name="Shape 6"/>
          <p:cNvSpPr/>
          <p:nvPr/>
        </p:nvSpPr>
        <p:spPr>
          <a:xfrm>
            <a:off x="594360" y="3703320"/>
            <a:ext cx="10972800" cy="2377440"/>
          </a:xfrm>
          <a:prstGeom prst="roundRect">
            <a:avLst>
              <a:gd name="adj" fmla="val 2692"/>
            </a:avLst>
          </a:prstGeom>
          <a:solidFill>
            <a:srgbClr val="DCEEF5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60120" y="4069080"/>
            <a:ext cx="914400" cy="91440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11" name="Image 1" descr="ic_list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7008" y="4315968"/>
            <a:ext cx="420624" cy="42062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2103120" y="3886200"/>
            <a:ext cx="9235440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4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2.ª FASE — opções</a:t>
            </a:r>
            <a:endParaRPr lang="en-US" sz="2400" dirty="0"/>
          </a:p>
          <a:p>
            <a:pPr marL="0" indent="0">
              <a:lnSpc>
                <a:spcPct val="106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2.ª fase, estes alunos podem realizar as provas finais do ensino básico e/ou as provas de equivalência à frequência nas disciplinas com classificação inferior a nível 3.</a:t>
            </a:r>
            <a:endParaRPr lang="en-US" sz="2400" dirty="0"/>
          </a:p>
          <a:p>
            <a:pPr marL="0" indent="0">
              <a:lnSpc>
                <a:spcPct val="106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Podem optar por realizar apenas as provas que lhes permitam reunir as condições de aprovação estabelecidas para o final de ciclo.</a:t>
            </a:r>
            <a:endParaRPr lang="en-US" sz="2400" dirty="0"/>
          </a:p>
        </p:txBody>
      </p:sp>
      <p:sp>
        <p:nvSpPr>
          <p:cNvPr id="13" name="Text 9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INSCRIÇÃO OBRIGATÓRIA NA PIEPE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Quem se inscreve e quando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594360" y="1554480"/>
            <a:ext cx="10972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de Inscrição Eletrónica em Provas e Exames (PIEPE) — </a:t>
            </a: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jnepiepe.dge.mec.pt</a:t>
            </a:r>
            <a:endParaRPr lang="en-US" sz="14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6445946"/>
              </p:ext>
            </p:extLst>
          </p:nvPr>
        </p:nvGraphicFramePr>
        <p:xfrm>
          <a:off x="594360" y="2057400"/>
          <a:ext cx="10972800" cy="3830320"/>
        </p:xfrm>
        <a:graphic>
          <a:graphicData uri="http://schemas.openxmlformats.org/drawingml/2006/table">
            <a:tbl>
              <a:tblPr/>
              <a:tblGrid>
                <a:gridCol w="548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Quem se inscreve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1.ª FASE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2.ª FASE</a:t>
                      </a:r>
                      <a:endParaRPr lang="en-US" sz="1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3C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6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Alunos autopropostos que não obtiveram aprovação na avaliação interna final do 3.º período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dias após a afixação das pautas de avaliação interna final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 a 15 de </a:t>
                      </a:r>
                      <a:r>
                        <a:rPr lang="en-US" sz="1600" b="1" dirty="0" err="1">
                          <a:solidFill>
                            <a:srgbClr val="0B3C5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julho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Alunos retidos por faltas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dirty="0">
                          <a:solidFill>
                            <a:srgbClr val="5A6B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dias após a afixação das pautas de avaliação interna final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Alunos autopropostos que não obtiveram aprovação após a 1.ª fase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i="1" dirty="0">
                          <a:solidFill>
                            <a:srgbClr val="5A6B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Não se </a:t>
                      </a:r>
                      <a:r>
                        <a:rPr lang="en-US" sz="1600" i="1" dirty="0" err="1">
                          <a:solidFill>
                            <a:srgbClr val="5A6B75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aplica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600" dirty="0">
                          <a:solidFill>
                            <a:srgbClr val="1A263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Alunos que realizaram na 1.ª fase provas finais como internos e não obtiveram aprovação na avaliação sumativa final</a:t>
                      </a: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sz="16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3C5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3" name="Shape 1"/>
          <p:cNvSpPr/>
          <p:nvPr/>
        </p:nvSpPr>
        <p:spPr>
          <a:xfrm>
            <a:off x="594360" y="457200"/>
            <a:ext cx="640080" cy="640080"/>
          </a:xfrm>
          <a:prstGeom prst="ellipse">
            <a:avLst/>
          </a:prstGeom>
          <a:solidFill>
            <a:srgbClr val="00B0F0"/>
          </a:solidFill>
          <a:ln/>
        </p:spPr>
      </p:sp>
      <p:pic>
        <p:nvPicPr>
          <p:cNvPr id="4" name="Image 0" descr="ic_c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640080"/>
            <a:ext cx="274320" cy="27432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37160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00B0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CALENDÁRIO</a:t>
            </a:r>
            <a:endParaRPr lang="en-US" sz="1300" dirty="0">
              <a:solidFill>
                <a:srgbClr val="00B0F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1371600" y="713232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Calendário de provas</a:t>
            </a:r>
            <a:endParaRPr lang="en-US" sz="3000" dirty="0"/>
          </a:p>
        </p:txBody>
      </p:sp>
      <p:sp>
        <p:nvSpPr>
          <p:cNvPr id="7" name="Shape 4"/>
          <p:cNvSpPr/>
          <p:nvPr/>
        </p:nvSpPr>
        <p:spPr>
          <a:xfrm>
            <a:off x="868680" y="1828800"/>
            <a:ext cx="5166360" cy="3840480"/>
          </a:xfrm>
          <a:prstGeom prst="roundRect">
            <a:avLst>
              <a:gd name="adj" fmla="val 1429"/>
            </a:avLst>
          </a:prstGeom>
          <a:solidFill>
            <a:srgbClr val="FFFFFF"/>
          </a:solidFill>
          <a:ln/>
        </p:spPr>
      </p:sp>
      <p:sp>
        <p:nvSpPr>
          <p:cNvPr id="8" name="Shape 5"/>
          <p:cNvSpPr/>
          <p:nvPr/>
        </p:nvSpPr>
        <p:spPr>
          <a:xfrm>
            <a:off x="868680" y="1828800"/>
            <a:ext cx="5166360" cy="868680"/>
          </a:xfrm>
          <a:prstGeom prst="roundRect">
            <a:avLst>
              <a:gd name="adj" fmla="val 6316"/>
            </a:avLst>
          </a:prstGeom>
          <a:solidFill>
            <a:srgbClr val="1C7293"/>
          </a:solidFill>
          <a:ln/>
        </p:spPr>
      </p:sp>
      <p:sp>
        <p:nvSpPr>
          <p:cNvPr id="9" name="Shape 6"/>
          <p:cNvSpPr/>
          <p:nvPr/>
        </p:nvSpPr>
        <p:spPr>
          <a:xfrm>
            <a:off x="868680" y="2331720"/>
            <a:ext cx="5166360" cy="365760"/>
          </a:xfrm>
          <a:prstGeom prst="rect">
            <a:avLst/>
          </a:prstGeom>
          <a:solidFill>
            <a:srgbClr val="1C7293"/>
          </a:solidFill>
          <a:ln/>
        </p:spPr>
      </p:sp>
      <p:sp>
        <p:nvSpPr>
          <p:cNvPr id="10" name="Text 7"/>
          <p:cNvSpPr/>
          <p:nvPr/>
        </p:nvSpPr>
        <p:spPr>
          <a:xfrm>
            <a:off x="868680" y="1828800"/>
            <a:ext cx="5166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1.ª FASE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1234440" y="2926080"/>
            <a:ext cx="4434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REALIZAÇÃO DAS PROVAS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234440" y="3246120"/>
            <a:ext cx="4434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 de junho a 7 de julho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1234440" y="4069080"/>
            <a:ext cx="4434840" cy="0"/>
          </a:xfrm>
          <a:prstGeom prst="line">
            <a:avLst/>
          </a:prstGeom>
          <a:noFill/>
          <a:ln w="19050">
            <a:solidFill>
              <a:srgbClr val="DCEEF5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1234440" y="4251960"/>
            <a:ext cx="4434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AFIXAÇÃO DAS PAUTAS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1234440" y="4572000"/>
            <a:ext cx="4434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 de julho</a:t>
            </a:r>
            <a:endParaRPr lang="en-US" sz="2100" dirty="0"/>
          </a:p>
        </p:txBody>
      </p:sp>
      <p:sp>
        <p:nvSpPr>
          <p:cNvPr id="16" name="Shape 13"/>
          <p:cNvSpPr/>
          <p:nvPr/>
        </p:nvSpPr>
        <p:spPr>
          <a:xfrm>
            <a:off x="6172200" y="1828800"/>
            <a:ext cx="5166360" cy="3840480"/>
          </a:xfrm>
          <a:prstGeom prst="roundRect">
            <a:avLst>
              <a:gd name="adj" fmla="val 1429"/>
            </a:avLst>
          </a:prstGeom>
          <a:solidFill>
            <a:srgbClr val="FFFFFF"/>
          </a:solidFill>
          <a:ln/>
        </p:spPr>
      </p:sp>
      <p:sp>
        <p:nvSpPr>
          <p:cNvPr id="17" name="Shape 14"/>
          <p:cNvSpPr/>
          <p:nvPr/>
        </p:nvSpPr>
        <p:spPr>
          <a:xfrm>
            <a:off x="6172200" y="1828800"/>
            <a:ext cx="5166360" cy="868680"/>
          </a:xfrm>
          <a:prstGeom prst="roundRect">
            <a:avLst>
              <a:gd name="adj" fmla="val 6316"/>
            </a:avLst>
          </a:prstGeom>
          <a:solidFill>
            <a:srgbClr val="00B0F0"/>
          </a:solidFill>
          <a:ln/>
        </p:spPr>
      </p:sp>
      <p:sp>
        <p:nvSpPr>
          <p:cNvPr id="18" name="Shape 15"/>
          <p:cNvSpPr/>
          <p:nvPr/>
        </p:nvSpPr>
        <p:spPr>
          <a:xfrm>
            <a:off x="6172200" y="2331720"/>
            <a:ext cx="5166360" cy="365760"/>
          </a:xfrm>
          <a:prstGeom prst="rect">
            <a:avLst/>
          </a:prstGeom>
          <a:solidFill>
            <a:srgbClr val="00B0F0"/>
          </a:solidFill>
          <a:ln/>
        </p:spPr>
      </p:sp>
      <p:sp>
        <p:nvSpPr>
          <p:cNvPr id="19" name="Text 16"/>
          <p:cNvSpPr/>
          <p:nvPr/>
        </p:nvSpPr>
        <p:spPr>
          <a:xfrm>
            <a:off x="6172200" y="1828800"/>
            <a:ext cx="51663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2.ª FASE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6537960" y="2926080"/>
            <a:ext cx="4434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REALIZAÇÃO DAS PROVAS</a:t>
            </a:r>
            <a:endParaRPr lang="en-US" sz="1200" dirty="0"/>
          </a:p>
        </p:txBody>
      </p:sp>
      <p:sp>
        <p:nvSpPr>
          <p:cNvPr id="21" name="Text 18"/>
          <p:cNvSpPr/>
          <p:nvPr/>
        </p:nvSpPr>
        <p:spPr>
          <a:xfrm>
            <a:off x="6537960" y="3246120"/>
            <a:ext cx="4434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 a 24 de julho</a:t>
            </a:r>
            <a:endParaRPr lang="en-US" sz="2100" dirty="0"/>
          </a:p>
        </p:txBody>
      </p:sp>
      <p:sp>
        <p:nvSpPr>
          <p:cNvPr id="22" name="Shape 19"/>
          <p:cNvSpPr/>
          <p:nvPr/>
        </p:nvSpPr>
        <p:spPr>
          <a:xfrm>
            <a:off x="6537960" y="4069080"/>
            <a:ext cx="4434840" cy="0"/>
          </a:xfrm>
          <a:prstGeom prst="line">
            <a:avLst/>
          </a:prstGeom>
          <a:noFill/>
          <a:ln w="19050">
            <a:solidFill>
              <a:srgbClr val="DCEEF5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6537960" y="4251960"/>
            <a:ext cx="4434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AFIXAÇÃO DAS PAUTAS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537960" y="4572000"/>
            <a:ext cx="4434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de agosto</a:t>
            </a:r>
            <a:endParaRPr lang="en-US" sz="2100" dirty="0"/>
          </a:p>
        </p:txBody>
      </p:sp>
      <p:sp>
        <p:nvSpPr>
          <p:cNvPr id="25" name="Text 22"/>
          <p:cNvSpPr/>
          <p:nvPr/>
        </p:nvSpPr>
        <p:spPr>
          <a:xfrm>
            <a:off x="868680" y="5897880"/>
            <a:ext cx="10469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i="1" dirty="0">
                <a:solidFill>
                  <a:srgbClr val="DCEE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calendário de realização de cada prova pode ser consultado em aelavq.net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594360" y="41148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20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SITUAÇÕES EXCECIONAIS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713232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3000" b="1" dirty="0">
                <a:solidFill>
                  <a:srgbClr val="0B3C5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Faltar à 1.ª fase por motivo grave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594360" y="1783080"/>
            <a:ext cx="10972800" cy="1828800"/>
          </a:xfrm>
          <a:prstGeom prst="roundRect">
            <a:avLst>
              <a:gd name="adj" fmla="val 3000"/>
            </a:avLst>
          </a:prstGeom>
          <a:solidFill>
            <a:srgbClr val="DCEEF5"/>
          </a:solidFill>
          <a:ln/>
        </p:spPr>
      </p:sp>
      <p:sp>
        <p:nvSpPr>
          <p:cNvPr id="6" name="Shape 4"/>
          <p:cNvSpPr/>
          <p:nvPr/>
        </p:nvSpPr>
        <p:spPr>
          <a:xfrm>
            <a:off x="914400" y="2103120"/>
            <a:ext cx="822960" cy="822960"/>
          </a:xfrm>
          <a:prstGeom prst="ellipse">
            <a:avLst/>
          </a:prstGeom>
          <a:solidFill>
            <a:srgbClr val="1C7293"/>
          </a:solidFill>
          <a:ln/>
        </p:spPr>
      </p:sp>
      <p:pic>
        <p:nvPicPr>
          <p:cNvPr id="7" name="Image 0" descr="ic_inf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144" y="2340864"/>
            <a:ext cx="347472" cy="34747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965960" y="2011680"/>
            <a:ext cx="941832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8000"/>
              </a:lnSpc>
              <a:buNone/>
            </a:pPr>
            <a:r>
              <a:rPr lang="en-US" sz="2000" b="1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falta à 1.ª fase </a:t>
            </a:r>
            <a:r>
              <a:rPr lang="en-US" sz="2000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motivos graves de saúde ou outros que não lhe sejam imputáveis pode, excecionalmente, realizar essas provas na 2.ª fase — mediante autorização do diretor, após análise caso a caso.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594360" y="3749040"/>
            <a:ext cx="5394960" cy="2148840"/>
          </a:xfrm>
          <a:prstGeom prst="roundRect">
            <a:avLst>
              <a:gd name="adj" fmla="val 2553"/>
            </a:avLst>
          </a:prstGeom>
          <a:solidFill>
            <a:srgbClr val="FBE3E0"/>
          </a:solidFill>
          <a:ln w="15240">
            <a:solidFill>
              <a:srgbClr val="C0392B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914400" y="4069080"/>
            <a:ext cx="731520" cy="731520"/>
          </a:xfrm>
          <a:prstGeom prst="ellipse">
            <a:avLst/>
          </a:prstGeom>
          <a:solidFill>
            <a:srgbClr val="C0392B"/>
          </a:solidFill>
          <a:ln/>
        </p:spPr>
      </p:sp>
      <p:pic>
        <p:nvPicPr>
          <p:cNvPr id="11" name="Image 1" descr="ic_x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568" y="4270248"/>
            <a:ext cx="329184" cy="32918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828800" y="4023360"/>
            <a:ext cx="4023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6000"/>
              </a:lnSpc>
              <a:buNone/>
            </a:pPr>
            <a:r>
              <a:rPr lang="en-US" sz="20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Falta injustificada</a:t>
            </a:r>
            <a:endParaRPr lang="en-US" sz="2000" dirty="0"/>
          </a:p>
          <a:p>
            <a:pPr marL="0" indent="0">
              <a:lnSpc>
                <a:spcPct val="106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falta injustificada a uma prova (ou componente) da 1.ª fase impede o aluno de a realizar na 2.ª fase.</a:t>
            </a:r>
            <a:endParaRPr lang="en-US" sz="2000" dirty="0"/>
          </a:p>
        </p:txBody>
      </p:sp>
      <p:sp>
        <p:nvSpPr>
          <p:cNvPr id="13" name="Shape 9"/>
          <p:cNvSpPr/>
          <p:nvPr/>
        </p:nvSpPr>
        <p:spPr>
          <a:xfrm>
            <a:off x="6172200" y="3749040"/>
            <a:ext cx="5394960" cy="2148840"/>
          </a:xfrm>
          <a:prstGeom prst="roundRect">
            <a:avLst>
              <a:gd name="adj" fmla="val 2553"/>
            </a:avLst>
          </a:prstGeom>
          <a:solidFill>
            <a:srgbClr val="FBF1DC"/>
          </a:solidFill>
          <a:ln w="15240">
            <a:solidFill>
              <a:srgbClr val="F2A900"/>
            </a:solidFill>
            <a:prstDash val="solid"/>
          </a:ln>
        </p:spPr>
      </p:sp>
      <p:sp>
        <p:nvSpPr>
          <p:cNvPr id="14" name="Shape 10"/>
          <p:cNvSpPr/>
          <p:nvPr/>
        </p:nvSpPr>
        <p:spPr>
          <a:xfrm>
            <a:off x="6492240" y="4069080"/>
            <a:ext cx="731520" cy="731520"/>
          </a:xfrm>
          <a:prstGeom prst="ellipse">
            <a:avLst/>
          </a:prstGeom>
          <a:solidFill>
            <a:srgbClr val="F2A900"/>
          </a:solidFill>
          <a:ln/>
        </p:spPr>
      </p:sp>
      <p:pic>
        <p:nvPicPr>
          <p:cNvPr id="15" name="Image 2" descr="ic_clock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3408" y="4270248"/>
            <a:ext cx="329184" cy="329184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7406640" y="3977640"/>
            <a:ext cx="397764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4000"/>
              </a:lnSpc>
              <a:buNone/>
            </a:pPr>
            <a:r>
              <a:rPr lang="en-US" sz="2000" b="1" dirty="0">
                <a:solidFill>
                  <a:srgbClr val="0B3C5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Prazo: 5 dias úteis</a:t>
            </a:r>
            <a:endParaRPr lang="en-US" sz="2000" dirty="0"/>
          </a:p>
          <a:p>
            <a:pPr marL="0" indent="0">
              <a:lnSpc>
                <a:spcPct val="104000"/>
              </a:lnSpc>
              <a:buNone/>
            </a:pPr>
            <a:r>
              <a:rPr lang="en-US" dirty="0">
                <a:solidFill>
                  <a:srgbClr val="1A26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encarregado de educação (ou o aluno, se maior) deve entregar requerimento e justificação ao diretor em 5 dias úteis a contar do dia seguinte à prova. Depois disso, é indeferido.</a:t>
            </a:r>
            <a:endParaRPr lang="en-US" sz="2000" dirty="0"/>
          </a:p>
        </p:txBody>
      </p:sp>
      <p:sp>
        <p:nvSpPr>
          <p:cNvPr id="17" name="Text 12"/>
          <p:cNvSpPr/>
          <p:nvPr/>
        </p:nvSpPr>
        <p:spPr>
          <a:xfrm>
            <a:off x="594360" y="603504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 artigo 45.º do Despacho Normativo n.º 3/2026</a:t>
            </a:r>
            <a:endParaRPr lang="en-US" sz="1200" dirty="0"/>
          </a:p>
        </p:txBody>
      </p:sp>
      <p:sp>
        <p:nvSpPr>
          <p:cNvPr id="18" name="Text 13"/>
          <p:cNvSpPr/>
          <p:nvPr/>
        </p:nvSpPr>
        <p:spPr>
          <a:xfrm>
            <a:off x="11368735" y="6355080"/>
            <a:ext cx="457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A6B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Vermelh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2742</Words>
  <Application>Microsoft Office PowerPoint</Application>
  <PresentationFormat>Ecrã Panorâmico</PresentationFormat>
  <Paragraphs>326</Paragraphs>
  <Slides>33</Slides>
  <Notes>33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Provas Finais e de Equivalência à Frequência 2026 - 9.º Ano</dc:title>
  <dc:subject>PptxGenJS Presentation</dc:subject>
  <dc:creator>AELAVQ</dc:creator>
  <cp:lastModifiedBy>Aluno</cp:lastModifiedBy>
  <cp:revision>6</cp:revision>
  <dcterms:created xsi:type="dcterms:W3CDTF">2026-05-31T16:44:32Z</dcterms:created>
  <dcterms:modified xsi:type="dcterms:W3CDTF">2026-05-31T17:27:32Z</dcterms:modified>
</cp:coreProperties>
</file>